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61"/>
  </p:notesMasterIdLst>
  <p:handoutMasterIdLst>
    <p:handoutMasterId r:id="rId62"/>
  </p:handoutMasterIdLst>
  <p:sldIdLst>
    <p:sldId id="256" r:id="rId2"/>
    <p:sldId id="282" r:id="rId3"/>
    <p:sldId id="283" r:id="rId4"/>
    <p:sldId id="284" r:id="rId5"/>
    <p:sldId id="265" r:id="rId6"/>
    <p:sldId id="286" r:id="rId7"/>
    <p:sldId id="285"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16" r:id="rId37"/>
    <p:sldId id="317" r:id="rId38"/>
    <p:sldId id="318" r:id="rId39"/>
    <p:sldId id="319" r:id="rId40"/>
    <p:sldId id="315" r:id="rId41"/>
    <p:sldId id="320" r:id="rId42"/>
    <p:sldId id="321" r:id="rId43"/>
    <p:sldId id="322" r:id="rId44"/>
    <p:sldId id="323" r:id="rId45"/>
    <p:sldId id="324" r:id="rId46"/>
    <p:sldId id="325" r:id="rId47"/>
    <p:sldId id="326" r:id="rId48"/>
    <p:sldId id="327" r:id="rId49"/>
    <p:sldId id="328" r:id="rId50"/>
    <p:sldId id="329" r:id="rId51"/>
    <p:sldId id="330" r:id="rId52"/>
    <p:sldId id="331" r:id="rId53"/>
    <p:sldId id="332" r:id="rId54"/>
    <p:sldId id="333" r:id="rId55"/>
    <p:sldId id="334" r:id="rId56"/>
    <p:sldId id="335" r:id="rId57"/>
    <p:sldId id="336" r:id="rId58"/>
    <p:sldId id="337" r:id="rId59"/>
    <p:sldId id="264" r:id="rId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pos="4196" userDrawn="1">
          <p15:clr>
            <a:srgbClr val="A4A3A4"/>
          </p15:clr>
        </p15:guide>
        <p15:guide id="2" pos="120" userDrawn="1">
          <p15:clr>
            <a:srgbClr val="A4A3A4"/>
          </p15:clr>
        </p15:guide>
        <p15:guide id="3" pos="192" userDrawn="1">
          <p15:clr>
            <a:srgbClr val="A4A3A4"/>
          </p15:clr>
        </p15:guide>
        <p15:guide id="4" orient="horz" pos="2918" userDrawn="1">
          <p15:clr>
            <a:srgbClr val="A4A3A4"/>
          </p15:clr>
        </p15:guide>
        <p15:guide id="5" orient="horz" pos="2397" userDrawn="1">
          <p15:clr>
            <a:srgbClr val="A4A3A4"/>
          </p15:clr>
        </p15:guide>
        <p15:guide id="6" orient="horz" pos="1491" userDrawn="1">
          <p15:clr>
            <a:srgbClr val="A4A3A4"/>
          </p15:clr>
        </p15:guide>
        <p15:guide id="7" pos="288" userDrawn="1">
          <p15:clr>
            <a:srgbClr val="A4A3A4"/>
          </p15:clr>
        </p15:guide>
        <p15:guide id="8" pos="1176" userDrawn="1">
          <p15:clr>
            <a:srgbClr val="A4A3A4"/>
          </p15:clr>
        </p15:guide>
        <p15:guide id="9" pos="2880" userDrawn="1">
          <p15:clr>
            <a:srgbClr val="A4A3A4"/>
          </p15:clr>
        </p15:guide>
        <p15:guide id="10" pos="2077" userDrawn="1">
          <p15:clr>
            <a:srgbClr val="A4A3A4"/>
          </p15:clr>
        </p15:guide>
        <p15:guide id="11" orient="horz" pos="890" userDrawn="1">
          <p15:clr>
            <a:srgbClr val="A4A3A4"/>
          </p15:clr>
        </p15:guide>
        <p15:guide id="12" orient="horz" pos="1201"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B200"/>
    <a:srgbClr val="CA5F14"/>
    <a:srgbClr val="FFC72C"/>
    <a:srgbClr val="FFDE81"/>
    <a:srgbClr val="FFD358"/>
    <a:srgbClr val="8031A7"/>
    <a:srgbClr val="BFBFBF"/>
    <a:srgbClr val="007A97"/>
    <a:srgbClr val="7D5900"/>
    <a:srgbClr val="FFE2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90"/>
    <p:restoredTop sz="80957" autoAdjust="0"/>
  </p:normalViewPr>
  <p:slideViewPr>
    <p:cSldViewPr snapToGrid="0" snapToObjects="1">
      <p:cViewPr varScale="1">
        <p:scale>
          <a:sx n="133" d="100"/>
          <a:sy n="133" d="100"/>
        </p:scale>
        <p:origin x="-1476" y="-90"/>
      </p:cViewPr>
      <p:guideLst>
        <p:guide orient="horz" pos="2918"/>
        <p:guide orient="horz" pos="2397"/>
        <p:guide orient="horz" pos="1491"/>
        <p:guide orient="horz" pos="890"/>
        <p:guide orient="horz" pos="1201"/>
        <p:guide pos="4196"/>
        <p:guide pos="120"/>
        <p:guide pos="192"/>
        <p:guide pos="288"/>
        <p:guide pos="1176"/>
        <p:guide pos="2880"/>
        <p:guide pos="2077"/>
      </p:guideLst>
    </p:cSldViewPr>
  </p:slideViewPr>
  <p:notesTextViewPr>
    <p:cViewPr>
      <p:scale>
        <a:sx n="135" d="100"/>
        <a:sy n="135" d="100"/>
      </p:scale>
      <p:origin x="0" y="0"/>
    </p:cViewPr>
  </p:notesTextViewPr>
  <p:sorterViewPr>
    <p:cViewPr>
      <p:scale>
        <a:sx n="200" d="100"/>
        <a:sy n="200" d="100"/>
      </p:scale>
      <p:origin x="0" y="7368"/>
    </p:cViewPr>
  </p:sorterViewPr>
  <p:notesViewPr>
    <p:cSldViewPr snapToGrid="0" snapToObjects="1">
      <p:cViewPr varScale="1">
        <p:scale>
          <a:sx n="94" d="100"/>
          <a:sy n="94" d="100"/>
        </p:scale>
        <p:origin x="-3750" y="-11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E2D00C-46DC-0F47-B2AC-989F5DFB1A7F}" type="datetimeFigureOut">
              <a:rPr lang="en-US" smtClean="0"/>
              <a:t>7/1/2018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E6F642-BC8A-F24D-81C7-A1734C779D91}" type="slidenum">
              <a:rPr lang="en-US" smtClean="0"/>
              <a:t>‹#›</a:t>
            </a:fld>
            <a:endParaRPr lang="en-US"/>
          </a:p>
        </p:txBody>
      </p:sp>
    </p:spTree>
    <p:extLst>
      <p:ext uri="{BB962C8B-B14F-4D97-AF65-F5344CB8AC3E}">
        <p14:creationId xmlns:p14="http://schemas.microsoft.com/office/powerpoint/2010/main" val="1972819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553683" y="199103"/>
            <a:ext cx="5887757" cy="331182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 name="Notes Placeholder 10"/>
          <p:cNvSpPr>
            <a:spLocks noGrp="1"/>
          </p:cNvSpPr>
          <p:nvPr>
            <p:ph type="body" sz="quarter" idx="3"/>
          </p:nvPr>
        </p:nvSpPr>
        <p:spPr>
          <a:xfrm>
            <a:off x="563842" y="3612198"/>
            <a:ext cx="5877597" cy="5285995"/>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12107"/>
      </p:ext>
    </p:extLst>
  </p:cSld>
  <p:clrMap bg1="lt1" tx1="dk1" bg2="dk2" tx2="lt2" accent1="accent1" accent2="accent2" accent3="accent3" accent4="accent4" accent5="accent5" accent6="accent6" hlink="hlink" folHlink="folHlink"/>
  <p:hf hdr="0" dt="0"/>
  <p:notesStyle>
    <a:lvl1pPr marL="158750" indent="0" algn="l" defTabSz="914400" rtl="0" eaLnBrk="1" latinLnBrk="0" hangingPunct="1">
      <a:buNone/>
      <a:tabLst/>
      <a:defRPr sz="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assethub.datastax.com/"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The goal of this Discussion Unit is introduce </a:t>
            </a:r>
            <a:r>
              <a:rPr lang="en-US" sz="800" dirty="0" smtClean="0"/>
              <a:t>the tools/vendors available for provisioning larger DSE environments.</a:t>
            </a:r>
          </a:p>
          <a:p>
            <a:endParaRPr lang="en-US" dirty="0"/>
          </a:p>
        </p:txBody>
      </p:sp>
    </p:spTree>
    <p:extLst>
      <p:ext uri="{BB962C8B-B14F-4D97-AF65-F5344CB8AC3E}">
        <p14:creationId xmlns:p14="http://schemas.microsoft.com/office/powerpoint/2010/main" val="4141889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On the next page we enter a Discussion Lab. </a:t>
            </a:r>
          </a:p>
          <a:p>
            <a:endParaRPr lang="en-US" dirty="0"/>
          </a:p>
        </p:txBody>
      </p:sp>
    </p:spTree>
    <p:extLst>
      <p:ext uri="{BB962C8B-B14F-4D97-AF65-F5344CB8AC3E}">
        <p14:creationId xmlns:p14="http://schemas.microsoft.com/office/powerpoint/2010/main" val="2726618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Discuss each of the topics listed-</a:t>
            </a:r>
          </a:p>
          <a:p>
            <a:endParaRPr lang="en-US" dirty="0" smtClean="0"/>
          </a:p>
          <a:p>
            <a:r>
              <a:rPr lang="en-US" dirty="0" smtClean="0"/>
              <a:t>Reference </a:t>
            </a:r>
            <a:r>
              <a:rPr lang="en-US" dirty="0" err="1" smtClean="0"/>
              <a:t>Urls</a:t>
            </a:r>
            <a:r>
              <a:rPr lang="en-US" dirty="0" smtClean="0"/>
              <a:t>,</a:t>
            </a:r>
          </a:p>
          <a:p>
            <a:pPr lvl="1"/>
            <a:r>
              <a:rPr lang="en-US" dirty="0" smtClean="0"/>
              <a:t>https://slideplayer.com/slide/9419965/</a:t>
            </a:r>
            <a:endParaRPr lang="en-US" dirty="0"/>
          </a:p>
        </p:txBody>
      </p:sp>
    </p:spTree>
    <p:extLst>
      <p:ext uri="{BB962C8B-B14F-4D97-AF65-F5344CB8AC3E}">
        <p14:creationId xmlns:p14="http://schemas.microsoft.com/office/powerpoint/2010/main" val="7160645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End of Discussion Lab-</a:t>
            </a:r>
          </a:p>
          <a:p>
            <a:endParaRPr lang="en-US" dirty="0"/>
          </a:p>
        </p:txBody>
      </p:sp>
    </p:spTree>
    <p:extLst>
      <p:ext uri="{BB962C8B-B14F-4D97-AF65-F5344CB8AC3E}">
        <p14:creationId xmlns:p14="http://schemas.microsoft.com/office/powerpoint/2010/main" val="1073313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Reference </a:t>
            </a:r>
            <a:r>
              <a:rPr lang="en-US" dirty="0" err="1" smtClean="0"/>
              <a:t>Urls</a:t>
            </a:r>
            <a:r>
              <a:rPr lang="en-US" dirty="0" smtClean="0"/>
              <a:t>,</a:t>
            </a:r>
          </a:p>
          <a:p>
            <a:pPr lvl="1" rtl="0"/>
            <a:r>
              <a:rPr lang="en-US" sz="1200" b="0" i="0" u="sng" strike="noStrike" kern="1200" baseline="0" dirty="0" smtClean="0">
                <a:solidFill>
                  <a:schemeClr val="tx1"/>
                </a:solidFill>
                <a:latin typeface="+mn-lt"/>
                <a:ea typeface="+mn-ea"/>
                <a:cs typeface="+mn-cs"/>
              </a:rPr>
              <a:t>https://portal.azure.com</a:t>
            </a:r>
            <a:r>
              <a:rPr lang="en-US" sz="1200" b="0" i="0" u="none" strike="noStrike" kern="1200" baseline="0" dirty="0" smtClean="0">
                <a:solidFill>
                  <a:schemeClr val="tx1"/>
                </a:solidFill>
                <a:latin typeface="+mn-lt"/>
                <a:ea typeface="+mn-ea"/>
                <a:cs typeface="+mn-cs"/>
              </a:rPr>
              <a:t> </a:t>
            </a:r>
          </a:p>
          <a:p>
            <a:pPr lvl="1" rtl="0"/>
            <a:r>
              <a:rPr lang="en-US" sz="1200" b="0" i="0" u="sng" strike="noStrike" kern="1200" baseline="0" dirty="0" smtClean="0">
                <a:solidFill>
                  <a:schemeClr val="tx1"/>
                </a:solidFill>
                <a:latin typeface="+mn-lt"/>
                <a:ea typeface="+mn-ea"/>
                <a:cs typeface="+mn-cs"/>
              </a:rPr>
              <a:t>https://cloud.google.com/</a:t>
            </a:r>
            <a:r>
              <a:rPr lang="en-US" sz="1200" b="0" i="0" u="none" strike="noStrike" kern="1200" baseline="0" dirty="0" smtClean="0">
                <a:solidFill>
                  <a:schemeClr val="tx1"/>
                </a:solidFill>
                <a:latin typeface="+mn-lt"/>
                <a:ea typeface="+mn-ea"/>
                <a:cs typeface="+mn-cs"/>
              </a:rPr>
              <a:t> </a:t>
            </a:r>
          </a:p>
          <a:p>
            <a:pPr lvl="1" rtl="0"/>
            <a:r>
              <a:rPr lang="en-US" sz="1200" b="0" i="0" u="sng" strike="noStrike" kern="1200" baseline="0" dirty="0" smtClean="0">
                <a:solidFill>
                  <a:schemeClr val="tx1"/>
                </a:solidFill>
                <a:latin typeface="+mn-lt"/>
                <a:ea typeface="+mn-ea"/>
                <a:cs typeface="+mn-cs"/>
              </a:rPr>
              <a:t>https://cloud.oracle.com/home</a:t>
            </a:r>
            <a:r>
              <a:rPr lang="en-US" sz="1200" b="0" i="0" u="none" strike="noStrike" kern="1200" baseline="0" dirty="0" smtClean="0">
                <a:solidFill>
                  <a:schemeClr val="tx1"/>
                </a:solidFill>
                <a:latin typeface="+mn-lt"/>
                <a:ea typeface="+mn-ea"/>
                <a:cs typeface="+mn-cs"/>
              </a:rPr>
              <a:t> </a:t>
            </a:r>
          </a:p>
          <a:p>
            <a:pPr lvl="1"/>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Reference </a:t>
            </a:r>
            <a:r>
              <a:rPr lang="en-US" dirty="0" err="1" smtClean="0"/>
              <a:t>Urls</a:t>
            </a:r>
            <a:r>
              <a:rPr lang="en-US" dirty="0" smtClean="0"/>
              <a:t>,</a:t>
            </a:r>
          </a:p>
          <a:p>
            <a:pPr marL="412750" marR="0" lvl="1" indent="0" algn="l" rtl="0">
              <a:lnSpc>
                <a:spcPct val="115000"/>
              </a:lnSpc>
              <a:spcBef>
                <a:spcPts val="0"/>
              </a:spcBef>
              <a:spcAft>
                <a:spcPts val="0"/>
              </a:spcAft>
              <a:buSzPts val="1800"/>
              <a:buNone/>
            </a:pPr>
            <a:r>
              <a:rPr lang="en-US" sz="2200" dirty="0" err="1" smtClean="0"/>
              <a:t>AssetHub</a:t>
            </a:r>
            <a:r>
              <a:rPr lang="en-US" sz="2200" dirty="0" smtClean="0"/>
              <a:t> Website,</a:t>
            </a:r>
            <a:r>
              <a:rPr lang="en-US" sz="2200" baseline="0" dirty="0" smtClean="0"/>
              <a:t> </a:t>
            </a:r>
            <a:r>
              <a:rPr lang="en-US" sz="1800" u="sng" dirty="0" smtClean="0">
                <a:solidFill>
                  <a:schemeClr val="hlink"/>
                </a:solidFill>
                <a:hlinkClick r:id="rId3"/>
              </a:rPr>
              <a:t>https://assethub.datastax.com/</a:t>
            </a:r>
            <a:r>
              <a:rPr lang="en-US" sz="1800" dirty="0" smtClean="0"/>
              <a:t> </a:t>
            </a:r>
          </a:p>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End</a:t>
            </a:r>
            <a:r>
              <a:rPr lang="en-US" baseline="0" dirty="0" smtClean="0"/>
              <a:t> of Discussion Module-</a:t>
            </a:r>
            <a:endParaRPr lang="en-US" dirty="0" smtClean="0"/>
          </a:p>
          <a:p>
            <a:endParaRPr lang="en-US" dirty="0"/>
          </a:p>
        </p:txBody>
      </p:sp>
    </p:spTree>
    <p:extLst>
      <p:ext uri="{BB962C8B-B14F-4D97-AF65-F5344CB8AC3E}">
        <p14:creationId xmlns:p14="http://schemas.microsoft.com/office/powerpoint/2010/main" val="1605758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5302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 Title Slide">
    <p:spTree>
      <p:nvGrpSpPr>
        <p:cNvPr id="1" name="Shape 88"/>
        <p:cNvGrpSpPr/>
        <p:nvPr/>
      </p:nvGrpSpPr>
      <p:grpSpPr>
        <a:xfrm>
          <a:off x="0" y="0"/>
          <a:ext cx="0" cy="0"/>
          <a:chOff x="0" y="0"/>
          <a:chExt cx="0" cy="0"/>
        </a:xfrm>
      </p:grpSpPr>
      <p:sp>
        <p:nvSpPr>
          <p:cNvPr id="13" name="Round Single Corner Rectangle 12"/>
          <p:cNvSpPr/>
          <p:nvPr userDrawn="1"/>
        </p:nvSpPr>
        <p:spPr>
          <a:xfrm flipV="1">
            <a:off x="0" y="-2"/>
            <a:ext cx="3654128" cy="5143502"/>
          </a:xfrm>
          <a:prstGeom prst="round1Rect">
            <a:avLst>
              <a:gd name="adj" fmla="val 2846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 name="Shape 98"/>
          <p:cNvSpPr/>
          <p:nvPr userDrawn="1"/>
        </p:nvSpPr>
        <p:spPr>
          <a:xfrm>
            <a:off x="-3472" y="659747"/>
            <a:ext cx="3657600" cy="184280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Shape 74" descr="line-dot-pattern@2x.png"/>
          <p:cNvPicPr preferRelativeResize="0"/>
          <p:nvPr userDrawn="1"/>
        </p:nvPicPr>
        <p:blipFill rotWithShape="1">
          <a:blip r:embed="rId2" cstate="screen">
            <a:alphaModFix amt="25000"/>
            <a:extLst>
              <a:ext uri="{28A0092B-C50C-407E-A947-70E740481C1C}">
                <a14:useLocalDpi xmlns:a14="http://schemas.microsoft.com/office/drawing/2010/main"/>
              </a:ext>
            </a:extLst>
          </a:blip>
          <a:srcRect r="29726"/>
          <a:stretch/>
        </p:blipFill>
        <p:spPr>
          <a:xfrm>
            <a:off x="0" y="817418"/>
            <a:ext cx="3654128" cy="4326018"/>
          </a:xfrm>
          <a:prstGeom prst="rect">
            <a:avLst/>
          </a:prstGeom>
          <a:noFill/>
          <a:ln>
            <a:noFill/>
          </a:ln>
        </p:spPr>
      </p:pic>
      <p:sp>
        <p:nvSpPr>
          <p:cNvPr id="20" name="Shape 71"/>
          <p:cNvSpPr txBox="1">
            <a:spLocks noGrp="1"/>
          </p:cNvSpPr>
          <p:nvPr>
            <p:ph type="body" idx="1"/>
          </p:nvPr>
        </p:nvSpPr>
        <p:spPr>
          <a:xfrm>
            <a:off x="457200" y="1733643"/>
            <a:ext cx="3089305" cy="680970"/>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6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smtClean="0"/>
              <a:t>Click to edit Master text styles</a:t>
            </a:r>
          </a:p>
        </p:txBody>
      </p:sp>
      <p:sp>
        <p:nvSpPr>
          <p:cNvPr id="21" name="Shape 64"/>
          <p:cNvSpPr txBox="1">
            <a:spLocks noGrp="1"/>
          </p:cNvSpPr>
          <p:nvPr>
            <p:ph type="title"/>
          </p:nvPr>
        </p:nvSpPr>
        <p:spPr>
          <a:xfrm>
            <a:off x="457200" y="890791"/>
            <a:ext cx="3089305" cy="828360"/>
          </a:xfrm>
          <a:prstGeom prst="rect">
            <a:avLst/>
          </a:prstGeom>
          <a:noFill/>
          <a:ln>
            <a:noFill/>
          </a:ln>
        </p:spPr>
        <p:txBody>
          <a:bodyPr spcFirstLastPara="1" wrap="square" lIns="0" tIns="91425" rIns="91425" bIns="91425" anchor="b" anchorCtr="0"/>
          <a:lstStyle>
            <a:lvl1pPr marL="0" marR="0" lvl="0" indent="0" algn="l" rtl="0">
              <a:lnSpc>
                <a:spcPct val="90000"/>
              </a:lnSpc>
              <a:spcBef>
                <a:spcPts val="0"/>
              </a:spcBef>
              <a:spcAft>
                <a:spcPts val="0"/>
              </a:spcAft>
              <a:buClr>
                <a:schemeClr val="lt1"/>
              </a:buClr>
              <a:buSzPts val="1400"/>
              <a:buFont typeface="Arial"/>
              <a:buNone/>
              <a:defRPr sz="28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smtClean="0"/>
              <a:t>Click to edit Master title style</a:t>
            </a:r>
            <a:endParaRPr lang="en-US" dirty="0"/>
          </a:p>
        </p:txBody>
      </p:sp>
      <p:sp>
        <p:nvSpPr>
          <p:cNvPr id="18"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0000-DTSE-Cloud-6260-DU-60-</a:t>
            </a:r>
            <a:fld id="{5A6FB346-E907-314D-8DE1-ECD2B2B6AA1B}" type="slidenum">
              <a:rPr lang="uk-UA" smtClean="0"/>
              <a:pPr/>
              <a:t>‹#›</a:t>
            </a:fld>
            <a:endParaRPr lang="uk-UA" dirty="0"/>
          </a:p>
        </p:txBody>
      </p:sp>
      <p:pic>
        <p:nvPicPr>
          <p:cNvPr id="10" name="Shape 36"/>
          <p:cNvPicPr preferRelativeResize="0"/>
          <p:nvPr userDrawn="1"/>
        </p:nvPicPr>
        <p:blipFill rotWithShape="1">
          <a:blip r:embed="rId3">
            <a:alphaModFix/>
          </a:blip>
          <a:srcRect/>
          <a:stretch/>
        </p:blipFill>
        <p:spPr>
          <a:xfrm>
            <a:off x="6647699" y="4679149"/>
            <a:ext cx="2496313" cy="401737"/>
          </a:xfrm>
          <a:prstGeom prst="rect">
            <a:avLst/>
          </a:prstGeom>
          <a:noFill/>
          <a:ln>
            <a:noFill/>
          </a:ln>
        </p:spPr>
      </p:pic>
      <p:sp>
        <p:nvSpPr>
          <p:cNvPr id="11" name="Shape 38"/>
          <p:cNvSpPr txBox="1"/>
          <p:nvPr userDrawn="1"/>
        </p:nvSpPr>
        <p:spPr>
          <a:xfrm>
            <a:off x="2689350" y="4806375"/>
            <a:ext cx="3765300" cy="2745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800">
                <a:solidFill>
                  <a:srgbClr val="666666"/>
                </a:solidFill>
              </a:rPr>
              <a:t>© DataStax, All Rights Reserved, Confidential</a:t>
            </a:r>
            <a:endParaRPr sz="800" b="0" i="0" u="none" strike="noStrike" cap="none">
              <a:solidFill>
                <a:srgbClr val="666666"/>
              </a:solidFill>
              <a:latin typeface="Arial"/>
              <a:ea typeface="Arial"/>
              <a:cs typeface="Arial"/>
              <a:sym typeface="Arial"/>
            </a:endParaRPr>
          </a:p>
        </p:txBody>
      </p:sp>
    </p:spTree>
  </p:cSld>
  <p:clrMapOvr>
    <a:masterClrMapping/>
  </p:clrMapOvr>
  <p:extLst mod="1">
    <p:ext uri="{DCECCB84-F9BA-43D5-87BE-67443E8EF086}">
      <p15:sldGuideLst xmlns:p15="http://schemas.microsoft.com/office/powerpoint/2012/main" xmlns=""/>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 Light banner, 1 column text">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0000-DTSE-Cloud-6260-DU-60-</a:t>
            </a:r>
            <a:fld id="{5A6FB346-E907-314D-8DE1-ECD2B2B6AA1B}" type="slidenum">
              <a:rPr lang="uk-UA" smtClean="0"/>
              <a:pPr/>
              <a:t>‹#›</a:t>
            </a:fld>
            <a:endParaRPr lang="uk-UA" dirty="0"/>
          </a:p>
        </p:txBody>
      </p:sp>
      <p:pic>
        <p:nvPicPr>
          <p:cNvPr id="8" name="Shape 36"/>
          <p:cNvPicPr preferRelativeResize="0"/>
          <p:nvPr userDrawn="1"/>
        </p:nvPicPr>
        <p:blipFill rotWithShape="1">
          <a:blip r:embed="rId3">
            <a:alphaModFix/>
          </a:blip>
          <a:srcRect/>
          <a:stretch/>
        </p:blipFill>
        <p:spPr>
          <a:xfrm>
            <a:off x="6647699" y="4679149"/>
            <a:ext cx="2496313" cy="401737"/>
          </a:xfrm>
          <a:prstGeom prst="rect">
            <a:avLst/>
          </a:prstGeom>
          <a:noFill/>
          <a:ln>
            <a:noFill/>
          </a:ln>
        </p:spPr>
      </p:pic>
      <p:sp>
        <p:nvSpPr>
          <p:cNvPr id="10" name="Shape 38"/>
          <p:cNvSpPr txBox="1"/>
          <p:nvPr userDrawn="1"/>
        </p:nvSpPr>
        <p:spPr>
          <a:xfrm>
            <a:off x="2689350" y="4806375"/>
            <a:ext cx="3765300" cy="2745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800">
                <a:solidFill>
                  <a:srgbClr val="666666"/>
                </a:solidFill>
              </a:rPr>
              <a:t>© DataStax, All Rights Reserved, Confidential</a:t>
            </a:r>
            <a:endParaRPr sz="800" b="0" i="0" u="none" strike="noStrike" cap="none">
              <a:solidFill>
                <a:srgbClr val="666666"/>
              </a:solidFill>
              <a:latin typeface="Arial"/>
              <a:ea typeface="Arial"/>
              <a:cs typeface="Arial"/>
              <a:sym typeface="Arial"/>
            </a:endParaRPr>
          </a:p>
        </p:txBody>
      </p:sp>
    </p:spTree>
    <p:extLst>
      <p:ext uri="{BB962C8B-B14F-4D97-AF65-F5344CB8AC3E}">
        <p14:creationId xmlns:p14="http://schemas.microsoft.com/office/powerpoint/2010/main" val="1653575908"/>
      </p:ext>
    </p:extLst>
  </p:cSld>
  <p:clrMapOvr>
    <a:masterClrMapping/>
  </p:clrMapOvr>
  <p:extLst mod="1">
    <p:ext uri="{DCECCB84-F9BA-43D5-87BE-67443E8EF086}">
      <p15:sldGuideLst xmlns:p15="http://schemas.microsoft.com/office/powerpoint/2012/main" xmlns="">
        <p15:guide id="4" pos="54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6 - Internal Only">
    <p:spTree>
      <p:nvGrpSpPr>
        <p:cNvPr id="1" name=""/>
        <p:cNvGrpSpPr/>
        <p:nvPr/>
      </p:nvGrpSpPr>
      <p:grpSpPr>
        <a:xfrm>
          <a:off x="0" y="0"/>
          <a:ext cx="0" cy="0"/>
          <a:chOff x="0" y="0"/>
          <a:chExt cx="0" cy="0"/>
        </a:xfrm>
      </p:grpSpPr>
      <p:sp>
        <p:nvSpPr>
          <p:cNvPr id="11" name="Round Single Corner Rectangle 10"/>
          <p:cNvSpPr/>
          <p:nvPr userDrawn="1"/>
        </p:nvSpPr>
        <p:spPr>
          <a:xfrm rot="10800000" flipH="1">
            <a:off x="-1" y="-6"/>
            <a:ext cx="9144001" cy="866491"/>
          </a:xfrm>
          <a:prstGeom prst="round1Rect">
            <a:avLst>
              <a:gd name="adj" fmla="val 50000"/>
            </a:avLst>
          </a:prstGeom>
          <a:solidFill>
            <a:srgbClr val="FFD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6726195"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lt1"/>
                </a:solidFill>
              </a:defRPr>
            </a:lvl1pPr>
          </a:lstStyle>
          <a:p>
            <a:pPr marL="0" lvl="0" indent="0">
              <a:lnSpc>
                <a:spcPct val="80000"/>
              </a:lnSpc>
              <a:buClr>
                <a:schemeClr val="lt1"/>
              </a:buClr>
              <a:buSzPts val="1400"/>
              <a:buFont typeface="Arial"/>
            </a:pPr>
            <a:r>
              <a:rPr lang="en-US" dirty="0"/>
              <a:t>Click to edit title text</a:t>
            </a:r>
          </a:p>
        </p:txBody>
      </p:sp>
      <p:pic>
        <p:nvPicPr>
          <p:cNvPr id="14" name="Picture 13" descr="line-dot-pattern@2x.png"/>
          <p:cNvPicPr>
            <a:picLocks noChangeAspect="1"/>
          </p:cNvPicPr>
          <p:nvPr userDrawn="1"/>
        </p:nvPicPr>
        <p:blipFill rotWithShape="1">
          <a:blip r:embed="rId2">
            <a:extLst>
              <a:ext uri="{28A0092B-C50C-407E-A947-70E740481C1C}">
                <a14:useLocalDpi xmlns:a14="http://schemas.microsoft.com/office/drawing/2010/main"/>
              </a:ext>
            </a:extLst>
          </a:blip>
          <a:srcRect l="4800" b="12647"/>
          <a:stretch/>
        </p:blipFill>
        <p:spPr>
          <a:xfrm rot="16200000">
            <a:off x="7179812" y="-1097707"/>
            <a:ext cx="866487" cy="3061892"/>
          </a:xfrm>
          <a:prstGeom prst="rect">
            <a:avLst/>
          </a:prstGeom>
        </p:spPr>
      </p:pic>
      <p:sp>
        <p:nvSpPr>
          <p:cNvPr id="15"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0000-DTSE-Cloud-6260-DU-60-</a:t>
            </a:r>
            <a:fld id="{5A6FB346-E907-314D-8DE1-ECD2B2B6AA1B}" type="slidenum">
              <a:rPr lang="uk-UA" smtClean="0"/>
              <a:pPr/>
              <a:t>‹#›</a:t>
            </a:fld>
            <a:endParaRPr lang="uk-UA" dirty="0"/>
          </a:p>
        </p:txBody>
      </p:sp>
      <p:grpSp>
        <p:nvGrpSpPr>
          <p:cNvPr id="5" name="Group 4"/>
          <p:cNvGrpSpPr/>
          <p:nvPr userDrawn="1"/>
        </p:nvGrpSpPr>
        <p:grpSpPr>
          <a:xfrm>
            <a:off x="6991004" y="1978634"/>
            <a:ext cx="1925571" cy="1271847"/>
            <a:chOff x="6991004" y="1978634"/>
            <a:chExt cx="1925571" cy="1271847"/>
          </a:xfrm>
        </p:grpSpPr>
        <p:sp>
          <p:nvSpPr>
            <p:cNvPr id="2" name="Rectangle 1"/>
            <p:cNvSpPr/>
            <p:nvPr userDrawn="1"/>
          </p:nvSpPr>
          <p:spPr>
            <a:xfrm>
              <a:off x="6991004" y="1978634"/>
              <a:ext cx="1925571" cy="1271847"/>
            </a:xfrm>
            <a:prstGeom prst="rect">
              <a:avLst/>
            </a:prstGeom>
            <a:noFill/>
            <a:ln w="136525">
              <a:solidFill>
                <a:srgbClr val="FFDE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7090756" y="2152892"/>
              <a:ext cx="1704109" cy="923330"/>
            </a:xfrm>
            <a:prstGeom prst="rect">
              <a:avLst/>
            </a:prstGeom>
            <a:noFill/>
          </p:spPr>
          <p:txBody>
            <a:bodyPr wrap="square" rtlCol="0">
              <a:spAutoFit/>
            </a:bodyPr>
            <a:lstStyle/>
            <a:p>
              <a:pPr algn="ctr"/>
              <a:r>
                <a:rPr lang="en-US" sz="1800" b="1" dirty="0" err="1" smtClean="0">
                  <a:solidFill>
                    <a:srgbClr val="FFC72C"/>
                  </a:solidFill>
                </a:rPr>
                <a:t>DataStax</a:t>
              </a:r>
              <a:r>
                <a:rPr lang="en-US" sz="1800" b="1" dirty="0" smtClean="0">
                  <a:solidFill>
                    <a:srgbClr val="FFC72C"/>
                  </a:solidFill>
                </a:rPr>
                <a:t> Internal Use Only</a:t>
              </a:r>
            </a:p>
          </p:txBody>
        </p:sp>
      </p:grpSp>
      <p:pic>
        <p:nvPicPr>
          <p:cNvPr id="13" name="Shape 36"/>
          <p:cNvPicPr preferRelativeResize="0"/>
          <p:nvPr userDrawn="1"/>
        </p:nvPicPr>
        <p:blipFill rotWithShape="1">
          <a:blip r:embed="rId3">
            <a:alphaModFix/>
          </a:blip>
          <a:srcRect/>
          <a:stretch/>
        </p:blipFill>
        <p:spPr>
          <a:xfrm>
            <a:off x="6647699" y="4679149"/>
            <a:ext cx="2496313" cy="401737"/>
          </a:xfrm>
          <a:prstGeom prst="rect">
            <a:avLst/>
          </a:prstGeom>
          <a:noFill/>
          <a:ln>
            <a:noFill/>
          </a:ln>
        </p:spPr>
      </p:pic>
      <p:sp>
        <p:nvSpPr>
          <p:cNvPr id="16" name="Shape 38"/>
          <p:cNvSpPr txBox="1"/>
          <p:nvPr userDrawn="1"/>
        </p:nvSpPr>
        <p:spPr>
          <a:xfrm>
            <a:off x="2689350" y="4806375"/>
            <a:ext cx="3765300" cy="2745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800">
                <a:solidFill>
                  <a:srgbClr val="666666"/>
                </a:solidFill>
              </a:rPr>
              <a:t>© DataStax, All Rights Reserved, Confidential</a:t>
            </a:r>
            <a:endParaRPr sz="800" b="0" i="0" u="none" strike="noStrike" cap="none">
              <a:solidFill>
                <a:srgbClr val="666666"/>
              </a:solidFill>
              <a:latin typeface="Arial"/>
              <a:ea typeface="Arial"/>
              <a:cs typeface="Arial"/>
              <a:sym typeface="Arial"/>
            </a:endParaRPr>
          </a:p>
        </p:txBody>
      </p:sp>
    </p:spTree>
    <p:extLst>
      <p:ext uri="{BB962C8B-B14F-4D97-AF65-F5344CB8AC3E}">
        <p14:creationId xmlns:p14="http://schemas.microsoft.com/office/powerpoint/2010/main" val="1287096619"/>
      </p:ext>
    </p:extLst>
  </p:cSld>
  <p:clrMapOvr>
    <a:masterClrMapping/>
  </p:clrMapOvr>
  <p:extLst mod="1">
    <p:ext uri="{DCECCB84-F9BA-43D5-87BE-67443E8EF086}">
      <p15:sldGuideLst xmlns:p15="http://schemas.microsoft.com/office/powerpoint/2012/main" xmlns=""/>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7 - Sub-section Break (Exercise, other)">
    <p:spTree>
      <p:nvGrpSpPr>
        <p:cNvPr id="1" name=""/>
        <p:cNvGrpSpPr/>
        <p:nvPr/>
      </p:nvGrpSpPr>
      <p:grpSpPr>
        <a:xfrm>
          <a:off x="0" y="0"/>
          <a:ext cx="0" cy="0"/>
          <a:chOff x="0" y="0"/>
          <a:chExt cx="0" cy="0"/>
        </a:xfrm>
      </p:grpSpPr>
      <p:sp>
        <p:nvSpPr>
          <p:cNvPr id="5" name="Round Single Corner Rectangle 4"/>
          <p:cNvSpPr/>
          <p:nvPr userDrawn="1"/>
        </p:nvSpPr>
        <p:spPr>
          <a:xfrm flipH="1">
            <a:off x="0" y="1"/>
            <a:ext cx="4267200" cy="4286249"/>
          </a:xfrm>
          <a:prstGeom prst="round1Rect">
            <a:avLst>
              <a:gd name="adj" fmla="val 3481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Shape 74" descr="line-dot-pattern@2x.png"/>
          <p:cNvPicPr preferRelativeResize="0"/>
          <p:nvPr userDrawn="1"/>
        </p:nvPicPr>
        <p:blipFill rotWithShape="1">
          <a:blip r:embed="rId2" cstate="screen">
            <a:alphaModFix amt="25000"/>
            <a:extLst>
              <a:ext uri="{28A0092B-C50C-407E-A947-70E740481C1C}">
                <a14:useLocalDpi xmlns:a14="http://schemas.microsoft.com/office/drawing/2010/main"/>
              </a:ext>
            </a:extLst>
          </a:blip>
          <a:srcRect/>
          <a:stretch/>
        </p:blipFill>
        <p:spPr>
          <a:xfrm flipV="1">
            <a:off x="-1274" y="0"/>
            <a:ext cx="5199810" cy="4326018"/>
          </a:xfrm>
          <a:prstGeom prst="rect">
            <a:avLst/>
          </a:prstGeom>
          <a:noFill/>
          <a:ln>
            <a:noFill/>
          </a:ln>
        </p:spPr>
      </p:pic>
      <p:sp>
        <p:nvSpPr>
          <p:cNvPr id="12" name="Shape 71"/>
          <p:cNvSpPr txBox="1">
            <a:spLocks noGrp="1"/>
          </p:cNvSpPr>
          <p:nvPr>
            <p:ph type="body" idx="1"/>
          </p:nvPr>
        </p:nvSpPr>
        <p:spPr>
          <a:xfrm>
            <a:off x="457200" y="3015512"/>
            <a:ext cx="3409406" cy="1189095"/>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8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smtClean="0"/>
              <a:t>Click to edit Master text styles</a:t>
            </a:r>
          </a:p>
        </p:txBody>
      </p:sp>
      <p:sp>
        <p:nvSpPr>
          <p:cNvPr id="13" name="Shape 64"/>
          <p:cNvSpPr txBox="1">
            <a:spLocks noGrp="1"/>
          </p:cNvSpPr>
          <p:nvPr>
            <p:ph type="title"/>
          </p:nvPr>
        </p:nvSpPr>
        <p:spPr>
          <a:xfrm>
            <a:off x="457200" y="1702021"/>
            <a:ext cx="3409406" cy="1299000"/>
          </a:xfrm>
          <a:prstGeom prst="rect">
            <a:avLst/>
          </a:prstGeom>
          <a:noFill/>
          <a:ln>
            <a:noFill/>
          </a:ln>
        </p:spPr>
        <p:txBody>
          <a:bodyPr spcFirstLastPara="1" wrap="square" lIns="0" tIns="91425" rIns="91425" bIns="91425" anchor="b" anchorCtr="0"/>
          <a:lstStyle>
            <a:lvl1pPr marL="0" marR="0" lvl="0" indent="0" algn="l" rtl="0">
              <a:lnSpc>
                <a:spcPct val="80000"/>
              </a:lnSpc>
              <a:spcBef>
                <a:spcPts val="0"/>
              </a:spcBef>
              <a:spcAft>
                <a:spcPts val="0"/>
              </a:spcAft>
              <a:buClr>
                <a:schemeClr val="lt1"/>
              </a:buClr>
              <a:buSzPts val="1400"/>
              <a:buFont typeface="Arial"/>
              <a:buNone/>
              <a:defRPr sz="32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smtClean="0"/>
              <a:t>Click to edit Master title style</a:t>
            </a:r>
            <a:endParaRPr lang="en-US" dirty="0"/>
          </a:p>
        </p:txBody>
      </p:sp>
      <p:sp>
        <p:nvSpPr>
          <p:cNvPr id="15"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0000-DTSE-Cloud-6260-DU-60-</a:t>
            </a:r>
            <a:fld id="{5A6FB346-E907-314D-8DE1-ECD2B2B6AA1B}" type="slidenum">
              <a:rPr lang="uk-UA" smtClean="0"/>
              <a:pPr/>
              <a:t>‹#›</a:t>
            </a:fld>
            <a:endParaRPr lang="uk-UA" dirty="0"/>
          </a:p>
        </p:txBody>
      </p:sp>
      <p:pic>
        <p:nvPicPr>
          <p:cNvPr id="9" name="Shape 36"/>
          <p:cNvPicPr preferRelativeResize="0"/>
          <p:nvPr userDrawn="1"/>
        </p:nvPicPr>
        <p:blipFill rotWithShape="1">
          <a:blip r:embed="rId3">
            <a:alphaModFix/>
          </a:blip>
          <a:srcRect/>
          <a:stretch/>
        </p:blipFill>
        <p:spPr>
          <a:xfrm>
            <a:off x="6647699" y="4679149"/>
            <a:ext cx="2496313" cy="401737"/>
          </a:xfrm>
          <a:prstGeom prst="rect">
            <a:avLst/>
          </a:prstGeom>
          <a:noFill/>
          <a:ln>
            <a:noFill/>
          </a:ln>
        </p:spPr>
      </p:pic>
      <p:sp>
        <p:nvSpPr>
          <p:cNvPr id="10" name="Shape 38"/>
          <p:cNvSpPr txBox="1"/>
          <p:nvPr userDrawn="1"/>
        </p:nvSpPr>
        <p:spPr>
          <a:xfrm>
            <a:off x="2689350" y="4806375"/>
            <a:ext cx="3765300" cy="2745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800">
                <a:solidFill>
                  <a:srgbClr val="666666"/>
                </a:solidFill>
              </a:rPr>
              <a:t>© DataStax, All Rights Reserved, Confidential</a:t>
            </a:r>
            <a:endParaRPr sz="800" b="0" i="0" u="none" strike="noStrike" cap="none">
              <a:solidFill>
                <a:srgbClr val="666666"/>
              </a:solidFill>
              <a:latin typeface="Arial"/>
              <a:ea typeface="Arial"/>
              <a:cs typeface="Arial"/>
              <a:sym typeface="Arial"/>
            </a:endParaRPr>
          </a:p>
        </p:txBody>
      </p:sp>
    </p:spTree>
    <p:extLst>
      <p:ext uri="{BB962C8B-B14F-4D97-AF65-F5344CB8AC3E}">
        <p14:creationId xmlns:p14="http://schemas.microsoft.com/office/powerpoint/2010/main" val="1752276708"/>
      </p:ext>
    </p:extLst>
  </p:cSld>
  <p:clrMapOvr>
    <a:masterClrMapping/>
  </p:clrMapOvr>
  <p:extLst mod="1">
    <p:ext uri="{DCECCB84-F9BA-43D5-87BE-67443E8EF086}">
      <p15:sldGuideLst xmlns:p15="http://schemas.microsoft.com/office/powerpoint/2012/main" xmlns="">
        <p15:guide id="1" pos="2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8 - Section End">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0000-DTSE-Cloud-6260-DU-60-</a:t>
            </a:r>
            <a:fld id="{5A6FB346-E907-314D-8DE1-ECD2B2B6AA1B}" type="slidenum">
              <a:rPr lang="uk-UA" smtClean="0"/>
              <a:pPr/>
              <a:t>‹#›</a:t>
            </a:fld>
            <a:endParaRPr lang="uk-UA" dirty="0"/>
          </a:p>
        </p:txBody>
      </p:sp>
      <p:sp>
        <p:nvSpPr>
          <p:cNvPr id="10"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smtClean="0"/>
              <a:t>End of Module:</a:t>
            </a:r>
            <a:endParaRPr lang="en-US" dirty="0"/>
          </a:p>
        </p:txBody>
      </p:sp>
      <p:pic>
        <p:nvPicPr>
          <p:cNvPr id="9" name="Shape 50"/>
          <p:cNvPicPr preferRelativeResize="0"/>
          <p:nvPr userDrawn="1"/>
        </p:nvPicPr>
        <p:blipFill rotWithShape="1">
          <a:blip r:embed="rId4">
            <a:alphaModFix/>
          </a:blip>
          <a:srcRect/>
          <a:stretch/>
        </p:blipFill>
        <p:spPr>
          <a:xfrm>
            <a:off x="6859665" y="4833302"/>
            <a:ext cx="2284328" cy="220639"/>
          </a:xfrm>
          <a:prstGeom prst="rect">
            <a:avLst/>
          </a:prstGeom>
          <a:noFill/>
          <a:ln>
            <a:noFill/>
          </a:ln>
        </p:spPr>
      </p:pic>
      <p:sp>
        <p:nvSpPr>
          <p:cNvPr id="11" name="Shape 52"/>
          <p:cNvSpPr txBox="1"/>
          <p:nvPr userDrawn="1"/>
        </p:nvSpPr>
        <p:spPr>
          <a:xfrm>
            <a:off x="2689350" y="4806375"/>
            <a:ext cx="3765300" cy="2745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800">
                <a:solidFill>
                  <a:schemeClr val="lt2"/>
                </a:solidFill>
              </a:rPr>
              <a:t>© DataStax, All Rights Reserved, Confidential</a:t>
            </a:r>
            <a:endParaRPr sz="800" b="0" i="0" u="none" strike="noStrike" cap="none">
              <a:solidFill>
                <a:schemeClr val="lt2"/>
              </a:solidFill>
              <a:latin typeface="Arial"/>
              <a:ea typeface="Arial"/>
              <a:cs typeface="Arial"/>
              <a:sym typeface="Arial"/>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9 - Additional Detail:">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baseline="0">
                <a:solidFill>
                  <a:schemeClr val="bg1"/>
                </a:solidFill>
                <a:latin typeface="Arial" charset="0"/>
                <a:ea typeface="Arial" charset="0"/>
                <a:cs typeface="Arial" charset="0"/>
              </a:defRPr>
            </a:lvl1pPr>
          </a:lstStyle>
          <a:p>
            <a:r>
              <a:rPr lang="en-US" dirty="0" smtClean="0"/>
              <a:t>Additional Detail:</a:t>
            </a:r>
            <a:endParaRPr lang="en-US" dirty="0"/>
          </a:p>
        </p:txBody>
      </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0000-DTSE-Cloud-6260-DU-60-</a:t>
            </a:r>
            <a:fld id="{5A6FB346-E907-314D-8DE1-ECD2B2B6AA1B}" type="slidenum">
              <a:rPr lang="uk-UA" smtClean="0"/>
              <a:pPr/>
              <a:t>‹#›</a:t>
            </a:fld>
            <a:endParaRPr lang="uk-UA" dirty="0"/>
          </a:p>
        </p:txBody>
      </p:sp>
      <p:pic>
        <p:nvPicPr>
          <p:cNvPr id="10" name="Shape 50"/>
          <p:cNvPicPr preferRelativeResize="0"/>
          <p:nvPr userDrawn="1"/>
        </p:nvPicPr>
        <p:blipFill rotWithShape="1">
          <a:blip r:embed="rId4">
            <a:alphaModFix/>
          </a:blip>
          <a:srcRect/>
          <a:stretch/>
        </p:blipFill>
        <p:spPr>
          <a:xfrm>
            <a:off x="6859665" y="4833302"/>
            <a:ext cx="2284328" cy="220639"/>
          </a:xfrm>
          <a:prstGeom prst="rect">
            <a:avLst/>
          </a:prstGeom>
          <a:noFill/>
          <a:ln>
            <a:noFill/>
          </a:ln>
        </p:spPr>
      </p:pic>
      <p:sp>
        <p:nvSpPr>
          <p:cNvPr id="11" name="Shape 52"/>
          <p:cNvSpPr txBox="1"/>
          <p:nvPr userDrawn="1"/>
        </p:nvSpPr>
        <p:spPr>
          <a:xfrm>
            <a:off x="2689350" y="4806375"/>
            <a:ext cx="3765300" cy="2745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800">
                <a:solidFill>
                  <a:schemeClr val="lt2"/>
                </a:solidFill>
              </a:rPr>
              <a:t>© DataStax, All Rights Reserved, Confidential</a:t>
            </a:r>
            <a:endParaRPr sz="800" b="0" i="0" u="none" strike="noStrike" cap="none">
              <a:solidFill>
                <a:schemeClr val="lt2"/>
              </a:solidFill>
              <a:latin typeface="Arial"/>
              <a:ea typeface="Arial"/>
              <a:cs typeface="Arial"/>
              <a:sym typeface="Arial"/>
            </a:endParaRPr>
          </a:p>
        </p:txBody>
      </p:sp>
    </p:spTree>
    <p:extLst>
      <p:ext uri="{BB962C8B-B14F-4D97-AF65-F5344CB8AC3E}">
        <p14:creationId xmlns:p14="http://schemas.microsoft.com/office/powerpoint/2010/main" val="2856930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 - Prerequisit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smtClean="0"/>
              <a:t>Prerequisites:</a:t>
            </a:r>
            <a:endParaRPr lang="en-US" dirty="0"/>
          </a:p>
        </p:txBody>
      </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0000-DTSE-Cloud-6260-DU-60-</a:t>
            </a:r>
            <a:fld id="{5A6FB346-E907-314D-8DE1-ECD2B2B6AA1B}" type="slidenum">
              <a:rPr lang="uk-UA" smtClean="0"/>
              <a:pPr/>
              <a:t>‹#›</a:t>
            </a:fld>
            <a:endParaRPr lang="uk-UA" dirty="0"/>
          </a:p>
        </p:txBody>
      </p:sp>
      <p:pic>
        <p:nvPicPr>
          <p:cNvPr id="10" name="Shape 50"/>
          <p:cNvPicPr preferRelativeResize="0"/>
          <p:nvPr userDrawn="1"/>
        </p:nvPicPr>
        <p:blipFill rotWithShape="1">
          <a:blip r:embed="rId4">
            <a:alphaModFix/>
          </a:blip>
          <a:srcRect/>
          <a:stretch/>
        </p:blipFill>
        <p:spPr>
          <a:xfrm>
            <a:off x="6859665" y="4833302"/>
            <a:ext cx="2284328" cy="220639"/>
          </a:xfrm>
          <a:prstGeom prst="rect">
            <a:avLst/>
          </a:prstGeom>
          <a:noFill/>
          <a:ln>
            <a:noFill/>
          </a:ln>
        </p:spPr>
      </p:pic>
      <p:sp>
        <p:nvSpPr>
          <p:cNvPr id="11" name="Shape 52"/>
          <p:cNvSpPr txBox="1"/>
          <p:nvPr userDrawn="1"/>
        </p:nvSpPr>
        <p:spPr>
          <a:xfrm>
            <a:off x="2689350" y="4806375"/>
            <a:ext cx="3765300" cy="2745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800">
                <a:solidFill>
                  <a:schemeClr val="lt2"/>
                </a:solidFill>
              </a:rPr>
              <a:t>© DataStax, All Rights Reserved, Confidential</a:t>
            </a:r>
            <a:endParaRPr sz="800" b="0" i="0" u="none" strike="noStrike" cap="none">
              <a:solidFill>
                <a:schemeClr val="lt2"/>
              </a:solidFill>
              <a:latin typeface="Arial"/>
              <a:ea typeface="Arial"/>
              <a:cs typeface="Arial"/>
              <a:sym typeface="Arial"/>
            </a:endParaRPr>
          </a:p>
        </p:txBody>
      </p:sp>
    </p:spTree>
    <p:extLst>
      <p:ext uri="{BB962C8B-B14F-4D97-AF65-F5344CB8AC3E}">
        <p14:creationId xmlns:p14="http://schemas.microsoft.com/office/powerpoint/2010/main" val="1894285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0 - Prerequisit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smtClean="0"/>
              <a:t>Solutions:</a:t>
            </a:r>
            <a:endParaRPr lang="en-US" dirty="0"/>
          </a:p>
        </p:txBody>
      </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0000-DTSE-Cloud-6260-DU-60-</a:t>
            </a:r>
            <a:fld id="{5A6FB346-E907-314D-8DE1-ECD2B2B6AA1B}" type="slidenum">
              <a:rPr lang="uk-UA" smtClean="0"/>
              <a:pPr/>
              <a:t>‹#›</a:t>
            </a:fld>
            <a:endParaRPr lang="uk-UA" dirty="0"/>
          </a:p>
        </p:txBody>
      </p:sp>
      <p:pic>
        <p:nvPicPr>
          <p:cNvPr id="10" name="Shape 50"/>
          <p:cNvPicPr preferRelativeResize="0"/>
          <p:nvPr userDrawn="1"/>
        </p:nvPicPr>
        <p:blipFill rotWithShape="1">
          <a:blip r:embed="rId4">
            <a:alphaModFix/>
          </a:blip>
          <a:srcRect/>
          <a:stretch/>
        </p:blipFill>
        <p:spPr>
          <a:xfrm>
            <a:off x="6859665" y="4833302"/>
            <a:ext cx="2284328" cy="220639"/>
          </a:xfrm>
          <a:prstGeom prst="rect">
            <a:avLst/>
          </a:prstGeom>
          <a:noFill/>
          <a:ln>
            <a:noFill/>
          </a:ln>
        </p:spPr>
      </p:pic>
      <p:sp>
        <p:nvSpPr>
          <p:cNvPr id="11" name="Shape 52"/>
          <p:cNvSpPr txBox="1"/>
          <p:nvPr userDrawn="1"/>
        </p:nvSpPr>
        <p:spPr>
          <a:xfrm>
            <a:off x="2689350" y="4806375"/>
            <a:ext cx="3765300" cy="2745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800">
                <a:solidFill>
                  <a:schemeClr val="lt2"/>
                </a:solidFill>
              </a:rPr>
              <a:t>© DataStax, All Rights Reserved, Confidential</a:t>
            </a:r>
            <a:endParaRPr sz="800" b="0" i="0" u="none" strike="noStrike" cap="none">
              <a:solidFill>
                <a:schemeClr val="lt2"/>
              </a:solidFill>
              <a:latin typeface="Arial"/>
              <a:ea typeface="Arial"/>
              <a:cs typeface="Arial"/>
              <a:sym typeface="Arial"/>
            </a:endParaRPr>
          </a:p>
        </p:txBody>
      </p:sp>
    </p:spTree>
    <p:extLst>
      <p:ext uri="{BB962C8B-B14F-4D97-AF65-F5344CB8AC3E}">
        <p14:creationId xmlns:p14="http://schemas.microsoft.com/office/powerpoint/2010/main" val="1201703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6" r:id="rId1"/>
    <p:sldLayoutId id="2147483713" r:id="rId2"/>
    <p:sldLayoutId id="2147483714" r:id="rId3"/>
    <p:sldLayoutId id="2147483717" r:id="rId4"/>
    <p:sldLayoutId id="2147483710" r:id="rId5"/>
    <p:sldLayoutId id="2147483716" r:id="rId6"/>
    <p:sldLayoutId id="2147483715" r:id="rId7"/>
    <p:sldLayoutId id="2147483718" r:id="rId8"/>
  </p:sldLayoutIdLst>
  <p:hf hd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xmlns="">
        <p15:guide id="1" orient="horz" pos="3151" userDrawn="1">
          <p15:clr>
            <a:srgbClr val="F26B43"/>
          </p15:clr>
        </p15:guide>
        <p15:guide id="2" pos="2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mailto:root@34.208.128.8"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3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riptano/ctool"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datastax.jira.com/wiki/display/QA/CTOOL+New+Repo" TargetMode="External"/><Relationship Id="rId4" Type="http://schemas.openxmlformats.org/officeDocument/2006/relationships/hyperlink" Target="https://datastax.jira.com/wiki/display/QA/CTOOL+DOCUMENTATION"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howtogeek.com/211541/homebrew-for-os-x-easily-installs-desktop-apps-and-terminal-utilitie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coolestguidesontheplanet.com/installing-homebrew-on-os-x-el-capitan-10-11-package-manager-for-unix-apps/"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us-4.rightscale.com/global/users/ssh#ssh"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null" TargetMode="External"/><Relationship Id="rId4" Type="http://schemas.openxmlformats.org/officeDocument/2006/relationships/hyperlink" Target="about:blank"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powertools.datastax.com"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hyperlink" Target="https://powertools.datastax.com/assets/ebdse" TargetMode="External"/><Relationship Id="rId4" Type="http://schemas.openxmlformats.org/officeDocument/2006/relationships/hyperlink" Target="https://powertools.datastax.com/asset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docs.engineblock.io/" TargetMode="External"/><Relationship Id="rId7" Type="http://schemas.openxmlformats.org/officeDocument/2006/relationships/hyperlink" Target="https://github.com/virtualdataset/virtdata-java"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hyperlink" Target="https://github.com/engineblock/engineblock/" TargetMode="External"/><Relationship Id="rId5" Type="http://schemas.openxmlformats.org/officeDocument/2006/relationships/hyperlink" Target="https://github.com/riptano/ebdse" TargetMode="External"/><Relationship Id="rId4" Type="http://schemas.openxmlformats.org/officeDocument/2006/relationships/hyperlink" Target="http://docs.virtdata.io/"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powertools.datastax.com/book/intro/quickstart/"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s://github.com/riptano/ebdse/tree/master/ebdse/src/main/resources/activities"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2000" dirty="0" smtClean="0"/>
              <a:t>Provisioning, (Cloud Providers)</a:t>
            </a:r>
            <a:endParaRPr lang="en-US" sz="2000" dirty="0"/>
          </a:p>
        </p:txBody>
      </p:sp>
      <p:sp>
        <p:nvSpPr>
          <p:cNvPr id="3" name="Title 2"/>
          <p:cNvSpPr>
            <a:spLocks noGrp="1"/>
          </p:cNvSpPr>
          <p:nvPr>
            <p:ph type="title"/>
          </p:nvPr>
        </p:nvSpPr>
        <p:spPr/>
        <p:txBody>
          <a:bodyPr/>
          <a:lstStyle/>
          <a:p>
            <a:r>
              <a:rPr lang="en-US" dirty="0" smtClean="0"/>
              <a:t>Discussion Unit:</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1</a:t>
            </a:fld>
            <a:endParaRPr lang="uk-UA" dirty="0"/>
          </a:p>
        </p:txBody>
      </p:sp>
      <p:sp>
        <p:nvSpPr>
          <p:cNvPr id="5" name="Content Placeholder 1"/>
          <p:cNvSpPr txBox="1">
            <a:spLocks/>
          </p:cNvSpPr>
          <p:nvPr/>
        </p:nvSpPr>
        <p:spPr>
          <a:xfrm>
            <a:off x="4389120" y="966877"/>
            <a:ext cx="4575472" cy="1751448"/>
          </a:xfrm>
          <a:prstGeom prst="rect">
            <a:avLst/>
          </a:prstGeom>
          <a:solidFill>
            <a:schemeClr val="bg1"/>
          </a:solidFill>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a:r>
              <a:rPr lang="en-US" sz="1800" dirty="0" smtClean="0"/>
              <a:t>Introduce the tools/vendors available for provisioning larger DSE environments</a:t>
            </a:r>
            <a:endParaRPr lang="en-US" sz="180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242" y="1842601"/>
            <a:ext cx="3620814" cy="2715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0976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 again ..</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10</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10</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10</a:t>
            </a:fld>
            <a:endParaRPr lang="uk-UA" dirty="0"/>
          </a:p>
        </p:txBody>
      </p:sp>
      <p:sp>
        <p:nvSpPr>
          <p:cNvPr id="6" name="Content Placeholder 2"/>
          <p:cNvSpPr txBox="1">
            <a:spLocks/>
          </p:cNvSpPr>
          <p:nvPr/>
        </p:nvSpPr>
        <p:spPr>
          <a:xfrm>
            <a:off x="457200" y="1120775"/>
            <a:ext cx="4786923" cy="35176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7013" indent="-227013">
              <a:buFont typeface="Arial" pitchFamily="34" charset="0"/>
              <a:buChar char="•"/>
            </a:pPr>
            <a:r>
              <a:rPr lang="en-US" sz="1600" dirty="0" smtClean="0"/>
              <a:t>There are other installations you can create, via other methods. Using brute force (and brief time and energy), we are proceeding to create a 5 node </a:t>
            </a:r>
            <a:r>
              <a:rPr lang="en-US" sz="1600" dirty="0" err="1" smtClean="0"/>
              <a:t>CentOS</a:t>
            </a:r>
            <a:r>
              <a:rPr lang="en-US" sz="1600" dirty="0" smtClean="0"/>
              <a:t> version 7 Linux cluster in one hosted AWS availability zone.</a:t>
            </a:r>
          </a:p>
          <a:p>
            <a:pPr marL="227013" indent="-227013">
              <a:buFont typeface="Arial" pitchFamily="34" charset="0"/>
              <a:buChar char="•"/>
            </a:pPr>
            <a:endParaRPr lang="en-US" sz="1600" dirty="0" smtClean="0"/>
          </a:p>
          <a:p>
            <a:pPr marL="227013" indent="-227013">
              <a:buFont typeface="Arial" pitchFamily="34" charset="0"/>
              <a:buChar char="•"/>
            </a:pPr>
            <a:r>
              <a:rPr lang="en-US" sz="1600" dirty="0" smtClean="0"/>
              <a:t>6 steps, and they are-</a:t>
            </a:r>
            <a:endParaRPr lang="en-US" sz="16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1362" y="1428993"/>
            <a:ext cx="2850096" cy="2134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3112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Step 1: Deployments +New</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11</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11</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11</a:t>
            </a:fld>
            <a:endParaRPr lang="uk-UA" dirty="0"/>
          </a:p>
        </p:txBody>
      </p:sp>
      <p:sp>
        <p:nvSpPr>
          <p:cNvPr id="6" name="Content Placeholder 2"/>
          <p:cNvSpPr txBox="1">
            <a:spLocks/>
          </p:cNvSpPr>
          <p:nvPr/>
        </p:nvSpPr>
        <p:spPr>
          <a:xfrm>
            <a:off x="4861170" y="1120775"/>
            <a:ext cx="3825630" cy="35176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7013" indent="-227013">
              <a:buFont typeface="Arial" pitchFamily="34" charset="0"/>
              <a:buChar char="•"/>
            </a:pPr>
            <a:r>
              <a:rPr lang="en-US" sz="1600" dirty="0" smtClean="0"/>
              <a:t>From the Menu Bar select,</a:t>
            </a:r>
          </a:p>
          <a:p>
            <a:pPr defTabSz="228600"/>
            <a:r>
              <a:rPr lang="en-US" sz="1600" dirty="0" smtClean="0"/>
              <a:t>		Manage -&gt;</a:t>
            </a:r>
          </a:p>
          <a:p>
            <a:pPr defTabSz="228600"/>
            <a:r>
              <a:rPr lang="en-US" sz="1600" dirty="0" smtClean="0"/>
              <a:t>			(Deployments) +New</a:t>
            </a:r>
            <a:endParaRPr lang="en-US" sz="16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21" y="1442855"/>
            <a:ext cx="4114462" cy="2832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3112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Step 2: Identify this deployment</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12</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12</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12</a:t>
            </a:fld>
            <a:endParaRPr lang="uk-UA" dirty="0"/>
          </a:p>
        </p:txBody>
      </p:sp>
      <p:sp>
        <p:nvSpPr>
          <p:cNvPr id="6" name="Content Placeholder 2"/>
          <p:cNvSpPr txBox="1">
            <a:spLocks/>
          </p:cNvSpPr>
          <p:nvPr/>
        </p:nvSpPr>
        <p:spPr>
          <a:xfrm>
            <a:off x="457200" y="1120775"/>
            <a:ext cx="3653692" cy="35176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7013" indent="-227013">
              <a:buFont typeface="Arial" pitchFamily="34" charset="0"/>
              <a:buChar char="•"/>
            </a:pPr>
            <a:r>
              <a:rPr lang="en-US" sz="1600" smtClean="0"/>
              <a:t>Enter a Nickname that includes your DataStax identifying information, optionally a Description, and Click, Save.</a:t>
            </a:r>
          </a:p>
          <a:p>
            <a:pPr marL="227013" indent="-227013">
              <a:buFont typeface="Arial" pitchFamily="34" charset="0"/>
              <a:buChar char="•"/>
            </a:pPr>
            <a:endParaRPr lang="en-US" sz="1600" smtClean="0"/>
          </a:p>
          <a:p>
            <a:pPr marL="227013" indent="-227013">
              <a:buFont typeface="Arial" pitchFamily="34" charset="0"/>
              <a:buChar char="•"/>
            </a:pPr>
            <a:r>
              <a:rPr lang="en-US" sz="1600" smtClean="0"/>
              <a:t>Why enter your name ? So that you are more likely to be contacted before someone else blows this deployment away.</a:t>
            </a:r>
            <a:endParaRPr lang="en-US" sz="16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5354" y="1705877"/>
            <a:ext cx="4666152" cy="1831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3112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RightScale</a:t>
            </a:r>
            <a:r>
              <a:rPr lang="en-US" dirty="0"/>
              <a:t> terminology: Deployment</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13</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13</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13</a:t>
            </a:fld>
            <a:endParaRPr lang="uk-UA" dirty="0"/>
          </a:p>
        </p:txBody>
      </p:sp>
      <p:sp>
        <p:nvSpPr>
          <p:cNvPr id="6" name="Content Placeholder 2"/>
          <p:cNvSpPr txBox="1">
            <a:spLocks/>
          </p:cNvSpPr>
          <p:nvPr/>
        </p:nvSpPr>
        <p:spPr>
          <a:xfrm>
            <a:off x="457200" y="1056481"/>
            <a:ext cx="8229600" cy="35176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7013" indent="-227013">
              <a:buFont typeface="Arial" pitchFamily="34" charset="0"/>
              <a:buChar char="•"/>
            </a:pPr>
            <a:r>
              <a:rPr lang="en-US" sz="1600" smtClean="0"/>
              <a:t>RightScale is a multi-cloud provider, with which you can deploy nodes (virtual machines, servers) </a:t>
            </a:r>
            <a:r>
              <a:rPr lang="en-US" sz="1600" i="1" smtClean="0"/>
              <a:t>across</a:t>
            </a:r>
            <a:r>
              <a:rPr lang="en-US" sz="1600" smtClean="0"/>
              <a:t> AWS, GCE, Azure, others. We’re not completing this type of deployment today.</a:t>
            </a:r>
          </a:p>
          <a:p>
            <a:pPr marL="227013" indent="-227013">
              <a:buFont typeface="Arial" pitchFamily="34" charset="0"/>
              <a:buChar char="•"/>
            </a:pPr>
            <a:r>
              <a:rPr lang="en-US" sz="1600" smtClean="0"/>
              <a:t>As such, however, RightScale uses terminology different and abstract from any cloud provider.</a:t>
            </a:r>
          </a:p>
          <a:p>
            <a:pPr marL="227013" indent="-227013">
              <a:buFont typeface="Arial" pitchFamily="34" charset="0"/>
              <a:buChar char="•"/>
            </a:pPr>
            <a:endParaRPr lang="en-US" sz="1600" smtClean="0"/>
          </a:p>
          <a:p>
            <a:pPr marL="227013" indent="-227013">
              <a:buFont typeface="Arial" pitchFamily="34" charset="0"/>
              <a:buChar char="•"/>
            </a:pPr>
            <a:r>
              <a:rPr lang="en-US" sz="1600" smtClean="0"/>
              <a:t>A RightScale </a:t>
            </a:r>
            <a:r>
              <a:rPr lang="en-US" sz="1600" smtClean="0">
                <a:solidFill>
                  <a:schemeClr val="accent5">
                    <a:lumMod val="75000"/>
                  </a:schemeClr>
                </a:solidFill>
              </a:rPr>
              <a:t>Deployment</a:t>
            </a:r>
            <a:r>
              <a:rPr lang="en-US" sz="1600" smtClean="0"/>
              <a:t> is an logical construct consisting of:</a:t>
            </a:r>
          </a:p>
          <a:p>
            <a:pPr marL="460375" lvl="1" indent="-233363">
              <a:buFont typeface="Arial" pitchFamily="34" charset="0"/>
              <a:buChar char="•"/>
            </a:pPr>
            <a:r>
              <a:rPr lang="en-US" sz="1600" smtClean="0"/>
              <a:t>A number of individual servers, each possibly with a different hardware profile.</a:t>
            </a:r>
          </a:p>
          <a:p>
            <a:pPr marL="460375" lvl="1" indent="-233363">
              <a:buFont typeface="Arial" pitchFamily="34" charset="0"/>
              <a:buChar char="•"/>
            </a:pPr>
            <a:r>
              <a:rPr lang="en-US" sz="1600" smtClean="0"/>
              <a:t>A number of arrays of servers. Each server array member will have the same hardware profile. Each single array will reside in one (cloud provider availability zone).</a:t>
            </a:r>
          </a:p>
          <a:p>
            <a:pPr marL="460375" lvl="1" indent="-233363">
              <a:buFont typeface="Arial" pitchFamily="34" charset="0"/>
              <a:buChar char="•"/>
            </a:pPr>
            <a:r>
              <a:rPr lang="en-US" sz="1600" smtClean="0"/>
              <a:t>And a mix and/or match of individual and arrays of servers.</a:t>
            </a:r>
          </a:p>
          <a:p>
            <a:pPr marL="460375" lvl="1" indent="-233363">
              <a:buFont typeface="Arial" pitchFamily="34" charset="0"/>
              <a:buChar char="•"/>
            </a:pPr>
            <a:endParaRPr lang="en-US" sz="1600" smtClean="0"/>
          </a:p>
          <a:p>
            <a:pPr marL="227013" indent="-227013">
              <a:buFont typeface="Arial" pitchFamily="34" charset="0"/>
              <a:buChar char="•"/>
            </a:pPr>
            <a:r>
              <a:rPr lang="en-US" sz="1600" smtClean="0"/>
              <a:t>Today we are creating one array of five servers.   </a:t>
            </a:r>
            <a:endParaRPr lang="en-US" sz="1600" dirty="0"/>
          </a:p>
        </p:txBody>
      </p:sp>
    </p:spTree>
    <p:extLst>
      <p:ext uri="{BB962C8B-B14F-4D97-AF65-F5344CB8AC3E}">
        <p14:creationId xmlns:p14="http://schemas.microsoft.com/office/powerpoint/2010/main" val="1943112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Step 3: Create an array of servers deployment </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14</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14</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14</a:t>
            </a:fld>
            <a:endParaRPr lang="uk-UA" dirty="0"/>
          </a:p>
        </p:txBody>
      </p:sp>
      <p:sp>
        <p:nvSpPr>
          <p:cNvPr id="6" name="Content Placeholder 2"/>
          <p:cNvSpPr txBox="1">
            <a:spLocks/>
          </p:cNvSpPr>
          <p:nvPr/>
        </p:nvSpPr>
        <p:spPr>
          <a:xfrm>
            <a:off x="5072186" y="1097330"/>
            <a:ext cx="3614614" cy="35176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7013" indent="-227013">
              <a:buFont typeface="Arial" pitchFamily="34" charset="0"/>
              <a:buChar char="•"/>
            </a:pPr>
            <a:r>
              <a:rPr lang="en-US" sz="1600" dirty="0" smtClean="0"/>
              <a:t>Click, +Array</a:t>
            </a:r>
          </a:p>
          <a:p>
            <a:pPr marL="227013" indent="-227013">
              <a:buFont typeface="Arial" pitchFamily="34" charset="0"/>
              <a:buChar char="•"/>
            </a:pPr>
            <a:r>
              <a:rPr lang="en-US" sz="1600" dirty="0" smtClean="0"/>
              <a:t>In the dialog bock that is produced, Select “AWS US – Oregon”</a:t>
            </a:r>
          </a:p>
          <a:p>
            <a:pPr marL="227013" indent="-227013">
              <a:buFont typeface="Arial" pitchFamily="34" charset="0"/>
              <a:buChar char="•"/>
            </a:pPr>
            <a:r>
              <a:rPr lang="en-US" sz="1600" dirty="0" smtClean="0"/>
              <a:t>And Click, Continue</a:t>
            </a:r>
          </a:p>
          <a:p>
            <a:pPr marL="227013" indent="-227013">
              <a:buFont typeface="Arial" pitchFamily="34" charset="0"/>
              <a:buChar char="•"/>
            </a:pPr>
            <a:endParaRPr lang="en-US" dirty="0" smtClean="0"/>
          </a:p>
          <a:p>
            <a:pPr marL="227013" indent="-227013">
              <a:buFont typeface="Arial" pitchFamily="34" charset="0"/>
              <a:buChar char="•"/>
            </a:pPr>
            <a:r>
              <a:rPr lang="en-US" sz="1200" dirty="0" smtClean="0"/>
              <a:t>Do I have to use AWS US – Oregon ? No. However, there are combinations of location, hardware profile, storage options, and related that you can choose that ultimately will not work.</a:t>
            </a:r>
          </a:p>
          <a:p>
            <a:pPr defTabSz="227013"/>
            <a:r>
              <a:rPr lang="en-US" sz="1200" dirty="0" smtClean="0"/>
              <a:t>	The path we are detailing here works.</a:t>
            </a:r>
          </a:p>
          <a:p>
            <a:pPr marL="227013" indent="-227013" defTabSz="227013"/>
            <a:r>
              <a:rPr lang="en-US" sz="1200" dirty="0" smtClean="0"/>
              <a:t>	Even in one AWS region we can emulate global network latencies and such using Linux trickery.</a:t>
            </a:r>
          </a:p>
          <a:p>
            <a:pPr marL="227013" indent="-227013">
              <a:buFont typeface="Arial" pitchFamily="34" charset="0"/>
              <a:buChar char="•"/>
            </a:pP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81" y="1112960"/>
            <a:ext cx="4032828"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9512" y="3537701"/>
            <a:ext cx="2755012" cy="1092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7651558">
            <a:off x="4303713" y="1977537"/>
            <a:ext cx="536575"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3112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RightScale</a:t>
            </a:r>
            <a:r>
              <a:rPr lang="en-US" dirty="0"/>
              <a:t> terminology: Server Template</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15</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15</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15</a:t>
            </a:fld>
            <a:endParaRPr lang="uk-UA" dirty="0"/>
          </a:p>
        </p:txBody>
      </p:sp>
      <p:sp>
        <p:nvSpPr>
          <p:cNvPr id="6" name="Content Placeholder 2"/>
          <p:cNvSpPr txBox="1">
            <a:spLocks/>
          </p:cNvSpPr>
          <p:nvPr/>
        </p:nvSpPr>
        <p:spPr>
          <a:xfrm>
            <a:off x="457200" y="1136405"/>
            <a:ext cx="8229600" cy="35176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7013" indent="-227013">
              <a:buFont typeface="Arial" pitchFamily="34" charset="0"/>
              <a:buChar char="•"/>
            </a:pPr>
            <a:r>
              <a:rPr lang="en-US" sz="1600" smtClean="0"/>
              <a:t>A RightScale </a:t>
            </a:r>
            <a:r>
              <a:rPr lang="en-US" sz="1600" smtClean="0">
                <a:solidFill>
                  <a:schemeClr val="accent5">
                    <a:lumMod val="75000"/>
                  </a:schemeClr>
                </a:solidFill>
              </a:rPr>
              <a:t>Server Template </a:t>
            </a:r>
            <a:r>
              <a:rPr lang="en-US" sz="1600" smtClean="0"/>
              <a:t>is another abstraction.</a:t>
            </a:r>
          </a:p>
          <a:p>
            <a:pPr marL="227013" indent="-227013">
              <a:buFont typeface="Arial" pitchFamily="34" charset="0"/>
              <a:buChar char="•"/>
            </a:pPr>
            <a:r>
              <a:rPr lang="en-US" sz="1600" smtClean="0"/>
              <a:t>If we refer to a given virtual machine image as an OVF, OVA, or VMDK set of files, each cloud provider has specific and differing sets of (rules, requirements, limitation, whatever) before you can load or make use of same.</a:t>
            </a:r>
          </a:p>
          <a:p>
            <a:pPr marL="227013" indent="-227013">
              <a:buFont typeface="Arial" pitchFamily="34" charset="0"/>
              <a:buChar char="•"/>
            </a:pPr>
            <a:r>
              <a:rPr lang="en-US" sz="1600" smtClean="0"/>
              <a:t>RightScale uses Server Templates to try and aid you in this task.</a:t>
            </a:r>
          </a:p>
          <a:p>
            <a:pPr marL="227013" indent="-227013">
              <a:buFont typeface="Arial" pitchFamily="34" charset="0"/>
              <a:buChar char="•"/>
            </a:pPr>
            <a:endParaRPr lang="en-US" sz="1600" smtClean="0"/>
          </a:p>
          <a:p>
            <a:pPr marL="227013" indent="-227013">
              <a:buFont typeface="Arial" pitchFamily="34" charset="0"/>
              <a:buChar char="•"/>
            </a:pPr>
            <a:r>
              <a:rPr lang="en-US" sz="1600" smtClean="0"/>
              <a:t>Net/net, you can use RightScale Server Templates, even customize them, or use brute force. We prefer brute force.</a:t>
            </a:r>
          </a:p>
          <a:p>
            <a:pPr marL="227013" indent="-227013">
              <a:buFont typeface="Arial" pitchFamily="34" charset="0"/>
              <a:buChar char="•"/>
            </a:pPr>
            <a:endParaRPr lang="en-US" sz="1600" smtClean="0"/>
          </a:p>
          <a:p>
            <a:pPr marL="227013" indent="-227013">
              <a:buFont typeface="Arial" pitchFamily="34" charset="0"/>
              <a:buChar char="•"/>
            </a:pPr>
            <a:r>
              <a:rPr lang="en-US" sz="1600" smtClean="0"/>
              <a:t>After we instantiate a given server, if we find we need a given version of Python or whatever on that machine, we’ll just script that update or related.</a:t>
            </a:r>
            <a:endParaRPr lang="en-US" sz="1600" dirty="0"/>
          </a:p>
        </p:txBody>
      </p:sp>
    </p:spTree>
    <p:extLst>
      <p:ext uri="{BB962C8B-B14F-4D97-AF65-F5344CB8AC3E}">
        <p14:creationId xmlns:p14="http://schemas.microsoft.com/office/powerpoint/2010/main" val="1943112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Step 4: Select a server template type</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16</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16</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16</a:t>
            </a:fld>
            <a:endParaRPr lang="uk-UA" dirty="0"/>
          </a:p>
        </p:txBody>
      </p:sp>
      <p:sp>
        <p:nvSpPr>
          <p:cNvPr id="6" name="Content Placeholder 2"/>
          <p:cNvSpPr txBox="1">
            <a:spLocks/>
          </p:cNvSpPr>
          <p:nvPr/>
        </p:nvSpPr>
        <p:spPr>
          <a:xfrm>
            <a:off x="457200" y="1120775"/>
            <a:ext cx="3122246" cy="35176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7013" indent="-227013">
              <a:buFont typeface="Arial" pitchFamily="34" charset="0"/>
              <a:buChar char="•"/>
            </a:pPr>
            <a:r>
              <a:rPr lang="en-US" sz="1600" dirty="0" smtClean="0"/>
              <a:t>Select the </a:t>
            </a:r>
            <a:r>
              <a:rPr lang="en-US" sz="1600" dirty="0" err="1" smtClean="0"/>
              <a:t>RightScale</a:t>
            </a:r>
            <a:r>
              <a:rPr lang="en-US" sz="1600" dirty="0" smtClean="0"/>
              <a:t> Server Template titled, Base Server Template for Linux (RSB) (v14.1.1)</a:t>
            </a:r>
          </a:p>
          <a:p>
            <a:pPr marL="227013" indent="-227013">
              <a:buFont typeface="Arial" pitchFamily="34" charset="0"/>
              <a:buChar char="•"/>
            </a:pPr>
            <a:r>
              <a:rPr lang="en-US" sz="1600" dirty="0" smtClean="0"/>
              <a:t>Then Click, Server Details</a:t>
            </a:r>
          </a:p>
          <a:p>
            <a:pPr marL="227013" indent="-227013">
              <a:buFont typeface="Arial" pitchFamily="34" charset="0"/>
              <a:buChar char="•"/>
            </a:pPr>
            <a:endParaRPr lang="en-US" dirty="0" smtClean="0"/>
          </a:p>
          <a:p>
            <a:pPr marL="227013" indent="-227013">
              <a:buFont typeface="Arial" pitchFamily="34" charset="0"/>
              <a:buChar char="•"/>
            </a:pPr>
            <a:r>
              <a:rPr lang="en-US" sz="1200" dirty="0" smtClean="0"/>
              <a:t>Why use this server template ? Because it has worked for us before, providing us the features we desire on the next and subsequent screens.</a:t>
            </a:r>
            <a:endParaRPr lang="en-US" sz="12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3031" y="1269267"/>
            <a:ext cx="4694486" cy="326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3112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Step 5: Server Details</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17</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17</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17</a:t>
            </a:fld>
            <a:endParaRPr lang="uk-UA" dirty="0"/>
          </a:p>
        </p:txBody>
      </p:sp>
      <p:sp>
        <p:nvSpPr>
          <p:cNvPr id="6" name="Content Placeholder 2"/>
          <p:cNvSpPr txBox="1">
            <a:spLocks/>
          </p:cNvSpPr>
          <p:nvPr/>
        </p:nvSpPr>
        <p:spPr>
          <a:xfrm>
            <a:off x="5064370" y="1120775"/>
            <a:ext cx="3622430" cy="35176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600" smtClean="0"/>
              <a:t>We call to make a number of changes here:</a:t>
            </a:r>
          </a:p>
          <a:p>
            <a:pPr marL="227013" indent="-227013">
              <a:buFont typeface="Arial" pitchFamily="34" charset="0"/>
              <a:buChar char="•"/>
            </a:pPr>
            <a:r>
              <a:rPr lang="en-US" sz="1600" smtClean="0"/>
              <a:t>Edit the (Server) Array Name, to include your personal identifier.</a:t>
            </a:r>
          </a:p>
          <a:p>
            <a:pPr marL="227013" indent="-227013">
              <a:buFont typeface="Arial" pitchFamily="34" charset="0"/>
              <a:buChar char="•"/>
            </a:pPr>
            <a:endParaRPr lang="en-US" sz="1600" smtClean="0"/>
          </a:p>
          <a:p>
            <a:pPr marL="227013" indent="-227013">
              <a:buFont typeface="Arial" pitchFamily="34" charset="0"/>
              <a:buChar char="•"/>
            </a:pPr>
            <a:r>
              <a:rPr lang="en-US" sz="1600" smtClean="0"/>
              <a:t>MultiCloud Image, and Instance Type, see next slide-</a:t>
            </a:r>
            <a:endParaRPr lang="en-US" sz="16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63" y="1215782"/>
            <a:ext cx="4752317"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3112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Step 5: continued</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18</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18</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18</a:t>
            </a:fld>
            <a:endParaRPr lang="uk-UA" dirty="0"/>
          </a:p>
        </p:txBody>
      </p:sp>
      <p:sp>
        <p:nvSpPr>
          <p:cNvPr id="6" name="Content Placeholder 2"/>
          <p:cNvSpPr txBox="1">
            <a:spLocks/>
          </p:cNvSpPr>
          <p:nvPr/>
        </p:nvSpPr>
        <p:spPr>
          <a:xfrm>
            <a:off x="457200" y="1120775"/>
            <a:ext cx="8229600" cy="35176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7013" indent="-227013">
              <a:buFont typeface="Arial" pitchFamily="34" charset="0"/>
              <a:buChar char="•"/>
            </a:pPr>
            <a:r>
              <a:rPr lang="en-US" sz="1600" dirty="0" smtClean="0"/>
              <a:t>For </a:t>
            </a:r>
            <a:r>
              <a:rPr lang="en-US" sz="1600" dirty="0" err="1" smtClean="0"/>
              <a:t>MultiCloud</a:t>
            </a:r>
            <a:r>
              <a:rPr lang="en-US" sz="1600" dirty="0" smtClean="0"/>
              <a:t> Image we choose, </a:t>
            </a:r>
          </a:p>
          <a:p>
            <a:r>
              <a:rPr lang="en-US" sz="1600" dirty="0" smtClean="0"/>
              <a:t>	</a:t>
            </a:r>
            <a:r>
              <a:rPr lang="en-US" sz="1600" dirty="0" err="1" smtClean="0"/>
              <a:t>RightImage</a:t>
            </a:r>
            <a:r>
              <a:rPr lang="en-US" sz="1600" dirty="0" smtClean="0"/>
              <a:t> </a:t>
            </a:r>
            <a:r>
              <a:rPr lang="en-US" sz="1600" dirty="0" err="1" smtClean="0"/>
              <a:t>CentOS</a:t>
            </a:r>
            <a:r>
              <a:rPr lang="en-US" sz="1600" dirty="0" smtClean="0"/>
              <a:t> 7 x64 v14.2 HVM</a:t>
            </a:r>
          </a:p>
          <a:p>
            <a:pPr defTabSz="227013"/>
            <a:r>
              <a:rPr lang="en-US" dirty="0" smtClean="0"/>
              <a:t>		</a:t>
            </a:r>
            <a:r>
              <a:rPr lang="en-US" sz="1200" dirty="0" smtClean="0"/>
              <a:t>Why ? Because we wanted </a:t>
            </a:r>
            <a:r>
              <a:rPr lang="en-US" sz="1200" dirty="0" err="1" smtClean="0"/>
              <a:t>CentOS</a:t>
            </a:r>
            <a:r>
              <a:rPr lang="en-US" sz="1200" dirty="0" smtClean="0"/>
              <a:t> version 7.</a:t>
            </a:r>
          </a:p>
          <a:p>
            <a:pPr defTabSz="227013"/>
            <a:r>
              <a:rPr lang="en-US" sz="1200" dirty="0" smtClean="0"/>
              <a:t>		Why HVM ? Largely because HVM (versus EBS) gives us exactly what we need for an ephemeral DSE system.</a:t>
            </a:r>
          </a:p>
          <a:p>
            <a:pPr marL="460375" indent="-460375" defTabSz="227013"/>
            <a:r>
              <a:rPr lang="en-US" sz="1200" dirty="0" smtClean="0"/>
              <a:t>	Be advised that HVM or EBS, some AWS machine types are not compatible with both HVM or EBS.</a:t>
            </a:r>
          </a:p>
          <a:p>
            <a:pPr marL="227013" indent="-227013" defTabSz="227013">
              <a:buFont typeface="Arial" pitchFamily="34" charset="0"/>
              <a:buChar char="•"/>
            </a:pPr>
            <a:r>
              <a:rPr lang="en-US" sz="1600" dirty="0" smtClean="0"/>
              <a:t>For (AWS) Instance Type we choose,</a:t>
            </a:r>
          </a:p>
          <a:p>
            <a:pPr marL="227013" indent="-227013" defTabSz="227013"/>
            <a:r>
              <a:rPr lang="en-US" dirty="0" smtClean="0"/>
              <a:t>	m3.2xlarge</a:t>
            </a:r>
          </a:p>
          <a:p>
            <a:pPr marL="227013" indent="-227013" defTabSz="227013"/>
            <a:r>
              <a:rPr lang="en-US" dirty="0" smtClean="0"/>
              <a:t>	</a:t>
            </a:r>
            <a:r>
              <a:rPr lang="en-US" sz="1200" dirty="0" smtClean="0"/>
              <a:t>Why ? The AWS EC2 machine types are listed here,</a:t>
            </a:r>
          </a:p>
          <a:p>
            <a:pPr marL="227013" indent="-227013" defTabSz="227013"/>
            <a:r>
              <a:rPr lang="en-US" sz="1200" dirty="0" smtClean="0"/>
              <a:t>		</a:t>
            </a:r>
            <a:r>
              <a:rPr lang="en-US" sz="1200" dirty="0" smtClean="0">
                <a:hlinkClick r:id="rId3"/>
              </a:rPr>
              <a:t>https://aws.amazon.com/ec2/instance-types/</a:t>
            </a:r>
            <a:endParaRPr lang="en-US" sz="1200" dirty="0" smtClean="0"/>
          </a:p>
          <a:p>
            <a:pPr marL="227013" indent="-227013" defTabSz="227013"/>
            <a:r>
              <a:rPr lang="en-US" sz="1200" dirty="0" smtClean="0"/>
              <a:t>	m3.2xlarge gives us 8 (count) </a:t>
            </a:r>
            <a:r>
              <a:rPr lang="en-US" sz="1200" dirty="0" err="1" smtClean="0"/>
              <a:t>vCPUs</a:t>
            </a:r>
            <a:r>
              <a:rPr lang="en-US" sz="1200" dirty="0" smtClean="0"/>
              <a:t>, 30 GB RAM, and 2 (count) 80GB SSDs, and its HVM compatible.</a:t>
            </a:r>
          </a:p>
          <a:p>
            <a:pPr marL="227013" indent="-227013" defTabSz="227013"/>
            <a:r>
              <a:rPr lang="en-US" sz="1200" dirty="0" smtClean="0"/>
              <a:t>	</a:t>
            </a:r>
          </a:p>
          <a:p>
            <a:pPr marL="227013" indent="-227013" defTabSz="227013"/>
            <a:r>
              <a:rPr lang="en-US" sz="1200" dirty="0" smtClean="0"/>
              <a:t>	Be aware you may need to script formatting, mounting and naming any drives, </a:t>
            </a:r>
            <a:r>
              <a:rPr lang="en-US" sz="1200" dirty="0" err="1" smtClean="0"/>
              <a:t>yadda</a:t>
            </a:r>
            <a:r>
              <a:rPr lang="en-US" sz="1200" dirty="0" smtClean="0"/>
              <a:t>, after your virtual machine is created.</a:t>
            </a:r>
            <a:endParaRPr lang="en-US" sz="1200" dirty="0"/>
          </a:p>
        </p:txBody>
      </p:sp>
    </p:spTree>
    <p:extLst>
      <p:ext uri="{BB962C8B-B14F-4D97-AF65-F5344CB8AC3E}">
        <p14:creationId xmlns:p14="http://schemas.microsoft.com/office/powerpoint/2010/main" val="1943112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Step 5: continued, continued</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19</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19</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19</a:t>
            </a:fld>
            <a:endParaRPr lang="uk-UA" dirty="0"/>
          </a:p>
        </p:txBody>
      </p:sp>
      <p:sp>
        <p:nvSpPr>
          <p:cNvPr id="6" name="Content Placeholder 2"/>
          <p:cNvSpPr txBox="1">
            <a:spLocks/>
          </p:cNvSpPr>
          <p:nvPr/>
        </p:nvSpPr>
        <p:spPr>
          <a:xfrm>
            <a:off x="457200" y="1120775"/>
            <a:ext cx="8229600" cy="35176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pitchFamily="34" charset="0"/>
              <a:buChar char="•"/>
            </a:pPr>
            <a:r>
              <a:rPr lang="en-US" sz="1600" dirty="0" smtClean="0"/>
              <a:t>We’ve never had success using </a:t>
            </a:r>
            <a:r>
              <a:rPr lang="en-US" sz="1600" dirty="0" smtClean="0">
                <a:solidFill>
                  <a:schemeClr val="accent5">
                    <a:lumMod val="75000"/>
                  </a:schemeClr>
                </a:solidFill>
              </a:rPr>
              <a:t>Automatic instance store mapping</a:t>
            </a:r>
            <a:r>
              <a:rPr lang="en-US" sz="1600" dirty="0" smtClean="0"/>
              <a:t>, so we’ll skip this feature. </a:t>
            </a:r>
          </a:p>
          <a:p>
            <a:pPr marL="285750" indent="-285750">
              <a:buFont typeface="Arial" pitchFamily="34" charset="0"/>
              <a:buChar char="•"/>
            </a:pPr>
            <a:r>
              <a:rPr lang="en-US" sz="1600" dirty="0" smtClean="0"/>
              <a:t>Datacenter / Subsets</a:t>
            </a:r>
          </a:p>
          <a:p>
            <a:pPr marL="460375" lvl="1" indent="-233363">
              <a:buFont typeface="Arial" pitchFamily="34" charset="0"/>
              <a:buChar char="•"/>
            </a:pPr>
            <a:r>
              <a:rPr lang="en-US" dirty="0" smtClean="0"/>
              <a:t>If you want a DSE system to honestly test RAC placement, DC placement or similar, you will have to make multiple server arrays, each in a different (cloud provider host location, aka availability zone). We are not doing that type of work today, and will leave this entry Checked as, Any.</a:t>
            </a:r>
          </a:p>
          <a:p>
            <a:pPr marL="460375" lvl="1" indent="-233363">
              <a:buFont typeface="Arial" pitchFamily="34" charset="0"/>
              <a:buChar char="•"/>
            </a:pPr>
            <a:endParaRPr lang="en-US" dirty="0" smtClean="0"/>
          </a:p>
          <a:p>
            <a:pPr marL="285750" indent="-285750">
              <a:buFont typeface="Arial" pitchFamily="34" charset="0"/>
              <a:buChar char="•"/>
            </a:pPr>
            <a:r>
              <a:rPr lang="en-US" sz="1600" dirty="0" smtClean="0"/>
              <a:t>SSH Key</a:t>
            </a:r>
          </a:p>
          <a:p>
            <a:pPr marL="460375" lvl="1" indent="-233363">
              <a:buFont typeface="Arial" pitchFamily="34" charset="0"/>
              <a:buChar char="•"/>
            </a:pPr>
            <a:r>
              <a:rPr lang="en-US" dirty="0" smtClean="0"/>
              <a:t>We need to generate an SSH Key so that we may later login to any of these boxes remotely and safely.</a:t>
            </a:r>
          </a:p>
          <a:p>
            <a:pPr marL="460375" lvl="1" indent="-233363">
              <a:buFont typeface="Arial" pitchFamily="34" charset="0"/>
              <a:buChar char="•"/>
            </a:pPr>
            <a:r>
              <a:rPr lang="en-US" dirty="0" smtClean="0"/>
              <a:t>Click, (SSH Key) New, give the key a name, and Click, Save. This drop down list box will then automatically populate.</a:t>
            </a:r>
            <a:endParaRPr lang="en-US" dirty="0"/>
          </a:p>
        </p:txBody>
      </p:sp>
    </p:spTree>
    <p:extLst>
      <p:ext uri="{BB962C8B-B14F-4D97-AF65-F5344CB8AC3E}">
        <p14:creationId xmlns:p14="http://schemas.microsoft.com/office/powerpoint/2010/main" val="1943112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sz="2000" dirty="0"/>
              <a:t>What is ? (Define the term)</a:t>
            </a:r>
          </a:p>
          <a:p>
            <a:endParaRPr lang="en-US" sz="2000" dirty="0"/>
          </a:p>
        </p:txBody>
      </p:sp>
      <p:sp>
        <p:nvSpPr>
          <p:cNvPr id="4" name="Title 3"/>
          <p:cNvSpPr>
            <a:spLocks noGrp="1"/>
          </p:cNvSpPr>
          <p:nvPr>
            <p:ph type="title"/>
          </p:nvPr>
        </p:nvSpPr>
        <p:spPr/>
        <p:txBody>
          <a:bodyPr/>
          <a:lstStyle/>
          <a:p>
            <a:r>
              <a:rPr lang="en-US" dirty="0"/>
              <a:t>Discussion Lab:</a:t>
            </a:r>
          </a:p>
        </p:txBody>
      </p:sp>
      <p:sp>
        <p:nvSpPr>
          <p:cNvPr id="3" name="Slide Number Placeholder 2"/>
          <p:cNvSpPr>
            <a:spLocks noGrp="1"/>
          </p:cNvSpPr>
          <p:nvPr>
            <p:ph type="sldNum" sz="quarter" idx="11"/>
          </p:nvPr>
        </p:nvSpPr>
        <p:spPr/>
        <p:txBody>
          <a:bodyPr/>
          <a:lstStyle/>
          <a:p>
            <a:r>
              <a:rPr lang="en-US" dirty="0" smtClean="0"/>
              <a:t>0000-DTSE-Cloud-6260-DU-60-</a:t>
            </a:r>
            <a:fld id="{5A6FB346-E907-314D-8DE1-ECD2B2B6AA1B}" type="slidenum">
              <a:rPr lang="uk-UA" smtClean="0"/>
              <a:pPr/>
              <a:t>2</a:t>
            </a:fld>
            <a:endParaRPr lang="uk-U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939" y="683642"/>
            <a:ext cx="4403835" cy="3264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330281" y="4162567"/>
            <a:ext cx="4799712" cy="215444"/>
          </a:xfrm>
          <a:prstGeom prst="rect">
            <a:avLst/>
          </a:prstGeom>
          <a:noFill/>
        </p:spPr>
        <p:txBody>
          <a:bodyPr wrap="none" rtlCol="0">
            <a:spAutoFit/>
          </a:bodyPr>
          <a:lstStyle/>
          <a:p>
            <a:r>
              <a:rPr lang="en-US" sz="800" dirty="0"/>
              <a:t>Source: http://blogs.bmc.com/wp-content/uploads/2017/09/iaas-paas-saas-comparison-1024x759.jpg</a:t>
            </a:r>
            <a:endParaRPr lang="en-US" sz="800" dirty="0" smtClean="0"/>
          </a:p>
        </p:txBody>
      </p:sp>
    </p:spTree>
    <p:extLst>
      <p:ext uri="{BB962C8B-B14F-4D97-AF65-F5344CB8AC3E}">
        <p14:creationId xmlns:p14="http://schemas.microsoft.com/office/powerpoint/2010/main" val="200283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RightScale</a:t>
            </a:r>
            <a:r>
              <a:rPr lang="en-US" dirty="0"/>
              <a:t> terminology: Security Group</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20</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20</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20</a:t>
            </a:fld>
            <a:endParaRPr lang="uk-UA" dirty="0"/>
          </a:p>
        </p:txBody>
      </p:sp>
      <p:sp>
        <p:nvSpPr>
          <p:cNvPr id="6" name="Content Placeholder 2"/>
          <p:cNvSpPr txBox="1">
            <a:spLocks/>
          </p:cNvSpPr>
          <p:nvPr/>
        </p:nvSpPr>
        <p:spPr>
          <a:xfrm>
            <a:off x="457200" y="1120775"/>
            <a:ext cx="8229600" cy="35176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7013" indent="-227013">
              <a:buFont typeface="Arial" pitchFamily="34" charset="0"/>
              <a:buChar char="•"/>
            </a:pPr>
            <a:r>
              <a:rPr lang="en-US" sz="1600" smtClean="0"/>
              <a:t>A RightScale </a:t>
            </a:r>
            <a:r>
              <a:rPr lang="en-US" sz="1600" smtClean="0">
                <a:solidFill>
                  <a:schemeClr val="accent5">
                    <a:lumMod val="75000"/>
                  </a:schemeClr>
                </a:solidFill>
              </a:rPr>
              <a:t>Security Group </a:t>
            </a:r>
            <a:r>
              <a:rPr lang="en-US" sz="1600" smtClean="0"/>
              <a:t>determines the firewall rules your virtual machine will be created with.</a:t>
            </a:r>
          </a:p>
          <a:p>
            <a:pPr marL="227013" indent="-227013">
              <a:buFont typeface="Arial" pitchFamily="34" charset="0"/>
              <a:buChar char="•"/>
            </a:pPr>
            <a:endParaRPr lang="en-US" sz="1600" smtClean="0"/>
          </a:p>
          <a:p>
            <a:pPr marL="227013" indent="-227013">
              <a:buFont typeface="Arial" pitchFamily="34" charset="0"/>
              <a:buChar char="•"/>
            </a:pPr>
            <a:r>
              <a:rPr lang="en-US" sz="1600" smtClean="0"/>
              <a:t>Previously, someone at DataStax created the “automaton (default)” Security Group which meets our needs. (In effect, all of the ports are open.)</a:t>
            </a:r>
            <a:endParaRPr lang="en-US" sz="1600" dirty="0"/>
          </a:p>
        </p:txBody>
      </p:sp>
    </p:spTree>
    <p:extLst>
      <p:ext uri="{BB962C8B-B14F-4D97-AF65-F5344CB8AC3E}">
        <p14:creationId xmlns:p14="http://schemas.microsoft.com/office/powerpoint/2010/main" val="1943112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Step 5: final</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21</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21</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21</a:t>
            </a:fld>
            <a:endParaRPr lang="uk-UA" dirty="0"/>
          </a:p>
        </p:txBody>
      </p:sp>
      <p:sp>
        <p:nvSpPr>
          <p:cNvPr id="6" name="Content Placeholder 2"/>
          <p:cNvSpPr txBox="1">
            <a:spLocks/>
          </p:cNvSpPr>
          <p:nvPr/>
        </p:nvSpPr>
        <p:spPr>
          <a:xfrm>
            <a:off x="457200" y="1120775"/>
            <a:ext cx="8229600" cy="35176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7013" indent="-227013">
              <a:buFont typeface="Arial" pitchFamily="34" charset="0"/>
              <a:buChar char="•"/>
            </a:pPr>
            <a:r>
              <a:rPr lang="en-US" sz="1600" smtClean="0"/>
              <a:t>In the drop down list box for Security Groups, Select, ‘automaton (default)’.</a:t>
            </a:r>
          </a:p>
          <a:p>
            <a:pPr marL="227013" indent="-227013">
              <a:buFont typeface="Arial" pitchFamily="34" charset="0"/>
              <a:buChar char="•"/>
            </a:pPr>
            <a:endParaRPr lang="en-US" sz="1600" smtClean="0"/>
          </a:p>
          <a:p>
            <a:pPr marL="227013" indent="-227013">
              <a:buFont typeface="Arial" pitchFamily="34" charset="0"/>
              <a:buChar char="•"/>
            </a:pPr>
            <a:r>
              <a:rPr lang="en-US" sz="1600" smtClean="0"/>
              <a:t>Leave the Checkbox titled, “Associate Ephemeral Public IP Address” checked.</a:t>
            </a:r>
          </a:p>
          <a:p>
            <a:pPr marL="227013" indent="-227013">
              <a:buFont typeface="Arial" pitchFamily="34" charset="0"/>
              <a:buChar char="•"/>
            </a:pPr>
            <a:endParaRPr lang="en-US" sz="1600" smtClean="0"/>
          </a:p>
          <a:p>
            <a:pPr marL="227013" indent="-227013">
              <a:buFont typeface="Arial" pitchFamily="34" charset="0"/>
              <a:buChar char="•"/>
            </a:pPr>
            <a:r>
              <a:rPr lang="en-US" sz="1600" smtClean="0"/>
              <a:t>And Click, Array Details.</a:t>
            </a:r>
            <a:endParaRPr lang="en-US" sz="1600" dirty="0"/>
          </a:p>
        </p:txBody>
      </p:sp>
    </p:spTree>
    <p:extLst>
      <p:ext uri="{BB962C8B-B14F-4D97-AF65-F5344CB8AC3E}">
        <p14:creationId xmlns:p14="http://schemas.microsoft.com/office/powerpoint/2010/main" val="1943112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Step 6: Number of servers, and more.</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22</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22</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22</a:t>
            </a:fld>
            <a:endParaRPr lang="uk-UA" dirty="0"/>
          </a:p>
        </p:txBody>
      </p:sp>
      <p:sp>
        <p:nvSpPr>
          <p:cNvPr id="6" name="Content Placeholder 2"/>
          <p:cNvSpPr txBox="1">
            <a:spLocks/>
          </p:cNvSpPr>
          <p:nvPr/>
        </p:nvSpPr>
        <p:spPr>
          <a:xfrm>
            <a:off x="457200" y="1120775"/>
            <a:ext cx="3981938" cy="35176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7013" indent="-227013">
              <a:buFont typeface="Arial" pitchFamily="34" charset="0"/>
              <a:buChar char="•"/>
            </a:pPr>
            <a:r>
              <a:rPr lang="en-US" sz="1600" dirty="0" smtClean="0"/>
              <a:t>Change the drop down list box titled, Status, to Enabled.</a:t>
            </a:r>
          </a:p>
          <a:p>
            <a:pPr marL="227013" indent="-227013" defTabSz="227013"/>
            <a:r>
              <a:rPr lang="en-US" sz="1600" dirty="0" smtClean="0"/>
              <a:t>	If set to Disabled, your virtual machines will not be provisioned.</a:t>
            </a:r>
          </a:p>
          <a:p>
            <a:pPr marL="227013" indent="-227013">
              <a:buFont typeface="Arial" pitchFamily="34" charset="0"/>
              <a:buChar char="•"/>
            </a:pPr>
            <a:r>
              <a:rPr lang="en-US" sz="1600" dirty="0" smtClean="0"/>
              <a:t>Set the Min and Max Count(s) to 5, because we want 5 servers.</a:t>
            </a:r>
          </a:p>
          <a:p>
            <a:pPr marL="227013" indent="-227013">
              <a:buFont typeface="Arial" pitchFamily="34" charset="0"/>
              <a:buChar char="•"/>
            </a:pPr>
            <a:r>
              <a:rPr lang="en-US" sz="1600" dirty="0" smtClean="0"/>
              <a:t>Set Decision Threshold to 10%.</a:t>
            </a:r>
          </a:p>
          <a:p>
            <a:pPr marL="227013" indent="-227013" defTabSz="227013"/>
            <a:r>
              <a:rPr lang="en-US" dirty="0" smtClean="0"/>
              <a:t>	</a:t>
            </a:r>
            <a:r>
              <a:rPr lang="en-US" sz="1200" dirty="0" smtClean="0"/>
              <a:t>A rounding error in how this software works; if this number is too high, we have seen where the last server is not provisioned.</a:t>
            </a:r>
          </a:p>
          <a:p>
            <a:pPr marL="227013" indent="-227013">
              <a:buFont typeface="Arial" pitchFamily="34" charset="0"/>
              <a:buChar char="•"/>
            </a:pPr>
            <a:r>
              <a:rPr lang="en-US" sz="1600" dirty="0" smtClean="0"/>
              <a:t>Set Resize calm time to 3 minutes.</a:t>
            </a:r>
          </a:p>
          <a:p>
            <a:pPr marL="227013" indent="-227013">
              <a:buFont typeface="Arial" pitchFamily="34" charset="0"/>
              <a:buChar char="•"/>
            </a:pPr>
            <a:endParaRPr lang="en-US" sz="1600" dirty="0" smtClean="0"/>
          </a:p>
          <a:p>
            <a:pPr marL="227013" indent="-227013">
              <a:buFont typeface="Arial" pitchFamily="34" charset="0"/>
              <a:buChar char="•"/>
            </a:pPr>
            <a:r>
              <a:rPr lang="en-US" sz="1600" dirty="0" smtClean="0"/>
              <a:t>And Click, Confirm -&gt; Finish -&gt; Launch.</a:t>
            </a:r>
          </a:p>
          <a:p>
            <a:pPr defTabSz="227013"/>
            <a:r>
              <a:rPr lang="en-US" sz="1600" dirty="0" smtClean="0"/>
              <a:t>	(Launch will be below the toolbar.)</a:t>
            </a:r>
          </a:p>
          <a:p>
            <a:pPr marL="227013" indent="-227013">
              <a:buFont typeface="Arial" pitchFamily="34" charset="0"/>
              <a:buChar char="•"/>
            </a:pPr>
            <a:endParaRPr lang="en-US" dirty="0" smtClean="0"/>
          </a:p>
          <a:p>
            <a:pPr marL="227013" indent="-227013">
              <a:buFont typeface="Arial" pitchFamily="34" charset="0"/>
              <a:buChar char="•"/>
            </a:pP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414" y="1258277"/>
            <a:ext cx="4249085" cy="2758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3112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522118" y="544496"/>
            <a:ext cx="3286125" cy="548048"/>
          </a:xfrm>
        </p:spPr>
        <p:txBody>
          <a:bodyPr/>
          <a:lstStyle/>
          <a:p>
            <a:r>
              <a:rPr lang="en-US" dirty="0"/>
              <a:t>Result of Step 6, and getting around:</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23</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23</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23</a:t>
            </a:fld>
            <a:endParaRPr lang="uk-UA" dirty="0"/>
          </a:p>
        </p:txBody>
      </p:sp>
      <p:sp>
        <p:nvSpPr>
          <p:cNvPr id="6" name="Content Placeholder 2"/>
          <p:cNvSpPr txBox="1">
            <a:spLocks/>
          </p:cNvSpPr>
          <p:nvPr/>
        </p:nvSpPr>
        <p:spPr>
          <a:xfrm>
            <a:off x="3657600" y="1120775"/>
            <a:ext cx="5306646" cy="35176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7013" indent="-227013">
              <a:buFont typeface="Arial" pitchFamily="34" charset="0"/>
              <a:buChar char="•"/>
            </a:pPr>
            <a:r>
              <a:rPr lang="en-US" sz="1600" smtClean="0"/>
              <a:t>This screen is produced as the result of our previous step, Step 6. You can return to this screen at any time via the Info button.</a:t>
            </a:r>
          </a:p>
          <a:p>
            <a:pPr marL="227013" indent="-227013">
              <a:buFont typeface="Arial" pitchFamily="34" charset="0"/>
              <a:buChar char="•"/>
            </a:pPr>
            <a:endParaRPr lang="en-US" sz="1600" smtClean="0"/>
          </a:p>
          <a:p>
            <a:pPr marL="227013" indent="-227013">
              <a:buFont typeface="Arial" pitchFamily="34" charset="0"/>
              <a:buChar char="•"/>
            </a:pPr>
            <a:r>
              <a:rPr lang="en-US" sz="1600" smtClean="0"/>
              <a:t>The ‘Status enabled|disabled’  selection will have to be changed to disabled before we can destroy this server array.</a:t>
            </a:r>
          </a:p>
          <a:p>
            <a:pPr marL="227013" indent="-227013">
              <a:buFont typeface="Arial" pitchFamily="34" charset="0"/>
              <a:buChar char="•"/>
            </a:pPr>
            <a:r>
              <a:rPr lang="en-US" sz="1600" smtClean="0"/>
              <a:t>The ‘Primary Security Groups automaton’ link shows us our firewall rules, as displayed in the next slide. </a:t>
            </a:r>
          </a:p>
          <a:p>
            <a:pPr marL="227013" indent="-227013">
              <a:buFont typeface="Arial" pitchFamily="34" charset="0"/>
              <a:buChar char="•"/>
            </a:pPr>
            <a:endParaRPr lang="en-US" sz="1600" smtClean="0"/>
          </a:p>
          <a:p>
            <a:pPr marL="227013" indent="-227013">
              <a:buFont typeface="Arial" pitchFamily="34" charset="0"/>
              <a:buChar char="•"/>
            </a:pPr>
            <a:r>
              <a:rPr lang="en-US" sz="1600" smtClean="0"/>
              <a:t>The Instances button takes us to our server array status screen, as displayed in 2 slides.</a:t>
            </a:r>
          </a:p>
          <a:p>
            <a:pPr marL="227013" indent="-227013">
              <a:buFont typeface="Arial" pitchFamily="34" charset="0"/>
              <a:buChar char="•"/>
            </a:pPr>
            <a:endParaRPr lang="en-US" sz="1600" smtClean="0"/>
          </a:p>
          <a:p>
            <a:pPr marL="227013" indent="-227013">
              <a:buFont typeface="Arial" pitchFamily="34" charset="0"/>
              <a:buChar char="•"/>
            </a:pPr>
            <a:endParaRPr lang="en-US" sz="16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914" y="145776"/>
            <a:ext cx="3114431" cy="4638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51640" y="492978"/>
            <a:ext cx="474879" cy="445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9277" y="1212405"/>
            <a:ext cx="474879" cy="445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716" y="4029852"/>
            <a:ext cx="474879" cy="445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770060" y="823913"/>
            <a:ext cx="47625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3112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Security Group (firewall rules): checking</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24</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24</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24</a:t>
            </a:fld>
            <a:endParaRPr lang="uk-UA" dirty="0"/>
          </a:p>
        </p:txBody>
      </p:sp>
      <p:sp>
        <p:nvSpPr>
          <p:cNvPr id="6" name="Content Placeholder 2"/>
          <p:cNvSpPr txBox="1">
            <a:spLocks/>
          </p:cNvSpPr>
          <p:nvPr/>
        </p:nvSpPr>
        <p:spPr>
          <a:xfrm>
            <a:off x="457201" y="1120775"/>
            <a:ext cx="2825262" cy="35176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600" smtClean="0"/>
              <a:t>Viewing our specified firewall rules-</a:t>
            </a:r>
          </a:p>
          <a:p>
            <a:pPr marL="227013" indent="-227013">
              <a:buFont typeface="Arial" pitchFamily="34" charset="0"/>
              <a:buChar char="•"/>
            </a:pPr>
            <a:r>
              <a:rPr lang="en-US" sz="1600" smtClean="0"/>
              <a:t>We get to this screen via the Info button, Primary Security Groups link.</a:t>
            </a:r>
          </a:p>
          <a:p>
            <a:pPr marL="227013" indent="-227013">
              <a:buFont typeface="Arial" pitchFamily="34" charset="0"/>
              <a:buChar char="•"/>
            </a:pPr>
            <a:endParaRPr lang="en-US" sz="1600" smtClean="0"/>
          </a:p>
          <a:p>
            <a:pPr marL="227013" indent="-227013">
              <a:buFont typeface="Arial" pitchFamily="34" charset="0"/>
              <a:buChar char="•"/>
            </a:pPr>
            <a:r>
              <a:rPr lang="en-US" sz="1600" smtClean="0"/>
              <a:t>icmp will give us ping into these boxes.</a:t>
            </a:r>
          </a:p>
          <a:p>
            <a:pPr marL="227013" indent="-227013">
              <a:buFont typeface="Arial" pitchFamily="34" charset="0"/>
              <a:buChar char="•"/>
            </a:pPr>
            <a:r>
              <a:rPr lang="en-US" sz="1600" smtClean="0"/>
              <a:t>Otherwise we are wide open for all inbound and outbound TCP/IP.</a:t>
            </a:r>
            <a:endParaRPr lang="en-US" sz="16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9696" y="1219200"/>
            <a:ext cx="5223273" cy="2470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3112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Server array status screen:</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25</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25</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25</a:t>
            </a:fld>
            <a:endParaRPr lang="uk-UA"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85" y="1151793"/>
            <a:ext cx="8671169" cy="230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17521" y="3482589"/>
            <a:ext cx="8599834" cy="1169551"/>
          </a:xfrm>
          <a:prstGeom prst="rect">
            <a:avLst/>
          </a:prstGeom>
          <a:noFill/>
        </p:spPr>
        <p:txBody>
          <a:bodyPr wrap="square" rtlCol="0">
            <a:spAutoFit/>
          </a:bodyPr>
          <a:lstStyle/>
          <a:p>
            <a:pPr marL="285750" indent="-285750">
              <a:buFont typeface="Arial" pitchFamily="34" charset="0"/>
              <a:buChar char="•"/>
            </a:pPr>
            <a:r>
              <a:rPr lang="en-US" sz="1400" dirty="0" smtClean="0">
                <a:latin typeface="Arial" charset="0"/>
                <a:ea typeface="Arial" charset="0"/>
                <a:cs typeface="Arial" charset="0"/>
              </a:rPr>
              <a:t>We arrive at this screen via the Instances button. 5 servers, we have cut the displayed image to afford higher image resolution.</a:t>
            </a:r>
          </a:p>
          <a:p>
            <a:pPr marL="285750" indent="-285750">
              <a:buFont typeface="Arial" pitchFamily="34" charset="0"/>
              <a:buChar char="•"/>
            </a:pPr>
            <a:r>
              <a:rPr lang="en-US" sz="1400" dirty="0" smtClean="0">
                <a:latin typeface="Arial" charset="0"/>
                <a:ea typeface="Arial" charset="0"/>
                <a:cs typeface="Arial" charset="0"/>
              </a:rPr>
              <a:t>We see that our boxes are operational. It takes several minutes to move from Launch to Operational.</a:t>
            </a:r>
          </a:p>
          <a:p>
            <a:pPr marL="285750" indent="-285750">
              <a:buFont typeface="Arial" pitchFamily="34" charset="0"/>
              <a:buChar char="•"/>
            </a:pPr>
            <a:r>
              <a:rPr lang="en-US" sz="1400" dirty="0" smtClean="0">
                <a:latin typeface="Arial" charset="0"/>
                <a:ea typeface="Arial" charset="0"/>
                <a:cs typeface="Arial" charset="0"/>
              </a:rPr>
              <a:t>Minimally here we need to grab the ‘public IP address’ for each of the 5 servers. This address is in the Tags column for each server. </a:t>
            </a:r>
            <a:endParaRPr lang="en-US" sz="1400" dirty="0">
              <a:latin typeface="Arial" charset="0"/>
              <a:ea typeface="Arial" charset="0"/>
              <a:cs typeface="Arial" charset="0"/>
            </a:endParaRPr>
          </a:p>
        </p:txBody>
      </p:sp>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4152" y="2294059"/>
            <a:ext cx="47625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3112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Status, next steps:</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26</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26</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26</a:t>
            </a:fld>
            <a:endParaRPr lang="uk-UA" dirty="0"/>
          </a:p>
        </p:txBody>
      </p:sp>
      <p:sp>
        <p:nvSpPr>
          <p:cNvPr id="6" name="Content Placeholder 2"/>
          <p:cNvSpPr txBox="1">
            <a:spLocks/>
          </p:cNvSpPr>
          <p:nvPr/>
        </p:nvSpPr>
        <p:spPr>
          <a:xfrm>
            <a:off x="457200" y="1120775"/>
            <a:ext cx="8229600" cy="35176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7013" indent="-227013">
              <a:buFont typeface="Arial" pitchFamily="34" charset="0"/>
              <a:buChar char="•"/>
            </a:pPr>
            <a:r>
              <a:rPr lang="en-US" sz="1600" smtClean="0"/>
              <a:t>Thus far we have created a single array of 5 servers. As a single array, these 5 boxes are all of one machine type and reside in one (cloud provider availability zone).</a:t>
            </a:r>
          </a:p>
          <a:p>
            <a:pPr marL="227013" indent="-227013">
              <a:buFont typeface="Arial" pitchFamily="34" charset="0"/>
              <a:buChar char="•"/>
            </a:pPr>
            <a:endParaRPr lang="en-US" sz="1600" smtClean="0"/>
          </a:p>
          <a:p>
            <a:pPr marL="227013" indent="-227013">
              <a:buFont typeface="Arial" pitchFamily="34" charset="0"/>
              <a:buChar char="•"/>
            </a:pPr>
            <a:r>
              <a:rPr lang="en-US" sz="1600" smtClean="0"/>
              <a:t>Next, we need to login into any or all of these boxes to perform our expected work; install and operate DSE or similar.</a:t>
            </a:r>
          </a:p>
          <a:p>
            <a:pPr marL="460375" lvl="1" indent="-233363" defTabSz="227013">
              <a:buFont typeface="Arial" pitchFamily="34" charset="0"/>
              <a:buChar char="•"/>
            </a:pPr>
            <a:r>
              <a:rPr lang="en-US" sz="1600" smtClean="0"/>
              <a:t>We will need a copy of our SSH Key.</a:t>
            </a:r>
          </a:p>
          <a:p>
            <a:pPr marL="460375" lvl="1" indent="-233363" defTabSz="227013">
              <a:buFont typeface="Arial" pitchFamily="34" charset="0"/>
              <a:buChar char="•"/>
            </a:pPr>
            <a:r>
              <a:rPr lang="en-US" sz="1600" smtClean="0"/>
              <a:t>We will need the public IP address of each of these boxes.</a:t>
            </a:r>
          </a:p>
          <a:p>
            <a:pPr marL="460375" lvl="1" indent="-233363" defTabSz="227013">
              <a:buFont typeface="Arial" pitchFamily="34" charset="0"/>
              <a:buChar char="•"/>
            </a:pPr>
            <a:r>
              <a:rPr lang="en-US" sz="1600" smtClean="0"/>
              <a:t>We are going to login using ssh(C) from our laptop into these boxes.</a:t>
            </a:r>
          </a:p>
          <a:p>
            <a:pPr marL="227013" indent="-227013">
              <a:buFont typeface="Arial" pitchFamily="34" charset="0"/>
              <a:buChar char="•"/>
            </a:pPr>
            <a:endParaRPr lang="en-US" sz="1600" dirty="0"/>
          </a:p>
        </p:txBody>
      </p:sp>
    </p:spTree>
    <p:extLst>
      <p:ext uri="{BB962C8B-B14F-4D97-AF65-F5344CB8AC3E}">
        <p14:creationId xmlns:p14="http://schemas.microsoft.com/office/powerpoint/2010/main" val="1943112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Logging into box 1: Getting the SSH Key</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27</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27</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27</a:t>
            </a:fld>
            <a:endParaRPr lang="uk-UA" dirty="0"/>
          </a:p>
        </p:txBody>
      </p:sp>
      <p:sp>
        <p:nvSpPr>
          <p:cNvPr id="6" name="Content Placeholder 2"/>
          <p:cNvSpPr txBox="1">
            <a:spLocks/>
          </p:cNvSpPr>
          <p:nvPr/>
        </p:nvSpPr>
        <p:spPr>
          <a:xfrm>
            <a:off x="5080000" y="1120775"/>
            <a:ext cx="3606800" cy="35176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7013" indent="-227013">
              <a:buFont typeface="Arial" pitchFamily="34" charset="0"/>
              <a:buChar char="•"/>
            </a:pPr>
            <a:r>
              <a:rPr lang="en-US" sz="1600" smtClean="0"/>
              <a:t>In Step 5 earlier we generated an SSH Key.</a:t>
            </a:r>
          </a:p>
          <a:p>
            <a:pPr marL="227013" indent="-227013">
              <a:buFont typeface="Arial" pitchFamily="34" charset="0"/>
              <a:buChar char="•"/>
            </a:pPr>
            <a:r>
              <a:rPr lang="en-US" sz="1600" smtClean="0"/>
              <a:t>We can retrieve this value from a, Menu Bar -&gt; Clouds -&gt; (our cloud) -&gt; SSH Keys</a:t>
            </a:r>
          </a:p>
          <a:p>
            <a:pPr marL="227013" indent="-227013">
              <a:buFont typeface="Arial" pitchFamily="34" charset="0"/>
              <a:buChar char="•"/>
            </a:pPr>
            <a:r>
              <a:rPr lang="en-US" sz="1600" smtClean="0"/>
              <a:t>Click, SSH Keys, then Click the named key we created. </a:t>
            </a:r>
            <a:endParaRPr lang="en-US" sz="16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648" y="1022166"/>
            <a:ext cx="3784610" cy="3616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3112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Logging into box 1: Copying the key value</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28</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28</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28</a:t>
            </a:fld>
            <a:endParaRPr lang="uk-UA" dirty="0"/>
          </a:p>
        </p:txBody>
      </p:sp>
      <p:sp>
        <p:nvSpPr>
          <p:cNvPr id="6" name="Content Placeholder 2"/>
          <p:cNvSpPr txBox="1">
            <a:spLocks/>
          </p:cNvSpPr>
          <p:nvPr/>
        </p:nvSpPr>
        <p:spPr>
          <a:xfrm>
            <a:off x="457200" y="1120775"/>
            <a:ext cx="3841262" cy="35176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7013" indent="-227013">
              <a:buFont typeface="Arial" pitchFamily="34" charset="0"/>
              <a:buChar char="•"/>
            </a:pPr>
            <a:r>
              <a:rPr lang="en-US" sz="1600" smtClean="0"/>
              <a:t>Copy all of the text including the BEGIN RSA and END RSA lines.</a:t>
            </a:r>
          </a:p>
          <a:p>
            <a:pPr marL="227013" indent="-227013">
              <a:buFont typeface="Arial" pitchFamily="34" charset="0"/>
              <a:buChar char="•"/>
            </a:pPr>
            <a:r>
              <a:rPr lang="en-US" sz="1600" smtClean="0"/>
              <a:t>Open any text editor, paste, and save as a named file of your choosing. </a:t>
            </a:r>
          </a:p>
          <a:p>
            <a:pPr defTabSz="227013"/>
            <a:r>
              <a:rPr lang="en-US" sz="1600" smtClean="0"/>
              <a:t>	A .key suffix is optional, but standard.</a:t>
            </a:r>
          </a:p>
          <a:p>
            <a:pPr defTabSz="227013"/>
            <a:r>
              <a:rPr lang="en-US" sz="1600" smtClean="0"/>
              <a:t>	We called our file, zzz.key</a:t>
            </a:r>
            <a:endParaRPr lang="en-US" sz="16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092" y="1123414"/>
            <a:ext cx="3794736" cy="3661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3112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Logging into box 1: Get the public IP address</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29</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29</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29</a:t>
            </a:fld>
            <a:endParaRPr lang="uk-UA" dirty="0"/>
          </a:p>
        </p:txBody>
      </p:sp>
      <p:sp>
        <p:nvSpPr>
          <p:cNvPr id="6" name="Content Placeholder 2"/>
          <p:cNvSpPr txBox="1">
            <a:spLocks/>
          </p:cNvSpPr>
          <p:nvPr/>
        </p:nvSpPr>
        <p:spPr>
          <a:xfrm>
            <a:off x="4024922" y="1120775"/>
            <a:ext cx="4661877" cy="35176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7013" indent="-227013">
              <a:buFont typeface="Arial" pitchFamily="34" charset="0"/>
              <a:buChar char="•"/>
            </a:pPr>
            <a:r>
              <a:rPr lang="en-US" sz="1600" smtClean="0"/>
              <a:t>Recall that our server array public IP addresses are available under, Manage -&gt; Deployments -&gt; (your server array name) -&gt; (your server array name) -&gt; Instances -&gt; Tags -&gt; server:public_ip</a:t>
            </a:r>
          </a:p>
          <a:p>
            <a:pPr marL="227013" indent="-227013">
              <a:buFont typeface="Arial" pitchFamily="34" charset="0"/>
              <a:buChar char="•"/>
            </a:pPr>
            <a:endParaRPr lang="en-US" sz="1600" smtClean="0"/>
          </a:p>
          <a:p>
            <a:pPr marL="227013" indent="-227013">
              <a:buFont typeface="Arial" pitchFamily="34" charset="0"/>
              <a:buChar char="•"/>
            </a:pPr>
            <a:r>
              <a:rPr lang="en-US" sz="1600" smtClean="0"/>
              <a:t>Capture this IP address. </a:t>
            </a:r>
            <a:endParaRPr lang="en-US" sz="16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80" y="1622424"/>
            <a:ext cx="3563905"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4491" y="2522170"/>
            <a:ext cx="47625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770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Why: Discuss-</a:t>
            </a:r>
            <a:endParaRPr lang="en-US" dirty="0"/>
          </a:p>
        </p:txBody>
      </p:sp>
      <p:sp>
        <p:nvSpPr>
          <p:cNvPr id="3" name="Slide Number Placeholder 2"/>
          <p:cNvSpPr>
            <a:spLocks noGrp="1"/>
          </p:cNvSpPr>
          <p:nvPr>
            <p:ph type="sldNum" sz="quarter" idx="11"/>
          </p:nvPr>
        </p:nvSpPr>
        <p:spPr/>
        <p:txBody>
          <a:bodyPr/>
          <a:lstStyle/>
          <a:p>
            <a:r>
              <a:rPr lang="en-US" dirty="0" smtClean="0"/>
              <a:t>0000-DTSE-Cloud-6260-DU-60-</a:t>
            </a:r>
            <a:fld id="{5A6FB346-E907-314D-8DE1-ECD2B2B6AA1B}" type="slidenum">
              <a:rPr lang="uk-UA" smtClean="0"/>
              <a:pPr/>
              <a:t>3</a:t>
            </a:fld>
            <a:endParaRPr lang="uk-UA" dirty="0"/>
          </a:p>
        </p:txBody>
      </p:sp>
      <p:sp>
        <p:nvSpPr>
          <p:cNvPr id="5"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3</a:t>
            </a:fld>
            <a:endParaRPr lang="uk-UA" dirty="0"/>
          </a:p>
        </p:txBody>
      </p:sp>
      <p:sp>
        <p:nvSpPr>
          <p:cNvPr id="6" name="TextBox 5"/>
          <p:cNvSpPr txBox="1"/>
          <p:nvPr/>
        </p:nvSpPr>
        <p:spPr>
          <a:xfrm>
            <a:off x="4656083" y="987973"/>
            <a:ext cx="4214648" cy="3416320"/>
          </a:xfrm>
          <a:prstGeom prst="rect">
            <a:avLst/>
          </a:prstGeom>
          <a:noFill/>
        </p:spPr>
        <p:txBody>
          <a:bodyPr wrap="square" rtlCol="0">
            <a:spAutoFit/>
          </a:bodyPr>
          <a:lstStyle/>
          <a:p>
            <a:pPr marL="231775" indent="-231775">
              <a:buFont typeface="Arial" pitchFamily="34" charset="0"/>
              <a:buChar char="•"/>
            </a:pPr>
            <a:r>
              <a:rPr lang="en-US" sz="1800" dirty="0" smtClean="0"/>
              <a:t>What changes in technology enabled the rise of cloud computing ?</a:t>
            </a:r>
          </a:p>
          <a:p>
            <a:pPr marL="231775" indent="-231775">
              <a:buFont typeface="Arial" pitchFamily="34" charset="0"/>
              <a:buChar char="•"/>
            </a:pPr>
            <a:r>
              <a:rPr lang="en-US" sz="1800" dirty="0" smtClean="0"/>
              <a:t>What are the benefits of cloud computing ?</a:t>
            </a:r>
          </a:p>
          <a:p>
            <a:pPr marL="231775" indent="-231775">
              <a:buFont typeface="Arial" pitchFamily="34" charset="0"/>
              <a:buChar char="•"/>
            </a:pPr>
            <a:r>
              <a:rPr lang="en-US" sz="1800" dirty="0" smtClean="0"/>
              <a:t>What are (n) essential characteristics of a cloud service ?</a:t>
            </a:r>
          </a:p>
          <a:p>
            <a:pPr marL="231775" indent="-231775">
              <a:buFont typeface="Arial" pitchFamily="34" charset="0"/>
              <a:buChar char="•"/>
            </a:pPr>
            <a:endParaRPr lang="en-US" sz="1800" dirty="0"/>
          </a:p>
          <a:p>
            <a:pPr marL="231775" indent="-231775">
              <a:buFont typeface="Arial" pitchFamily="34" charset="0"/>
              <a:buChar char="•"/>
            </a:pPr>
            <a:r>
              <a:rPr lang="en-US" sz="1800" dirty="0" smtClean="0"/>
              <a:t>Define and state the benefits of:</a:t>
            </a:r>
          </a:p>
          <a:p>
            <a:pPr defTabSz="231775"/>
            <a:r>
              <a:rPr lang="en-US" sz="1800" dirty="0"/>
              <a:t>	</a:t>
            </a:r>
            <a:r>
              <a:rPr lang="en-US" sz="1800" dirty="0" smtClean="0"/>
              <a:t>	-- </a:t>
            </a:r>
            <a:r>
              <a:rPr lang="en-US" sz="1800" dirty="0" err="1" smtClean="0"/>
              <a:t>IaaS</a:t>
            </a:r>
            <a:endParaRPr lang="en-US" sz="1800" dirty="0" smtClean="0"/>
          </a:p>
          <a:p>
            <a:pPr defTabSz="231775"/>
            <a:r>
              <a:rPr lang="en-US" sz="1800" dirty="0"/>
              <a:t>	</a:t>
            </a:r>
            <a:r>
              <a:rPr lang="en-US" sz="1800" dirty="0" smtClean="0"/>
              <a:t>	-- </a:t>
            </a:r>
            <a:r>
              <a:rPr lang="en-US" sz="1800" dirty="0" err="1" smtClean="0"/>
              <a:t>PaaS</a:t>
            </a:r>
            <a:endParaRPr lang="en-US" sz="1800" dirty="0" smtClean="0"/>
          </a:p>
          <a:p>
            <a:pPr defTabSz="231775"/>
            <a:r>
              <a:rPr lang="en-US" sz="1800" dirty="0"/>
              <a:t>	</a:t>
            </a:r>
            <a:r>
              <a:rPr lang="en-US" sz="1800" dirty="0" smtClean="0"/>
              <a:t>	-- </a:t>
            </a:r>
            <a:r>
              <a:rPr lang="en-US" sz="1800" dirty="0" err="1" smtClean="0"/>
              <a:t>SaaS</a:t>
            </a:r>
            <a:endParaRPr lang="en-US" sz="1800" dirty="0" smtClean="0"/>
          </a:p>
          <a:p>
            <a:pPr marL="231775" indent="-231775">
              <a:buFont typeface="Arial" pitchFamily="34" charset="0"/>
              <a:buChar char="•"/>
            </a:pPr>
            <a:endParaRPr lang="en-US" sz="1800" dirty="0" smtClean="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57200" y="1203417"/>
            <a:ext cx="3774127" cy="2826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910216" y="4051859"/>
            <a:ext cx="2868093" cy="215444"/>
          </a:xfrm>
          <a:prstGeom prst="rect">
            <a:avLst/>
          </a:prstGeom>
          <a:noFill/>
        </p:spPr>
        <p:txBody>
          <a:bodyPr wrap="none" rtlCol="0">
            <a:spAutoFit/>
          </a:bodyPr>
          <a:lstStyle/>
          <a:p>
            <a:r>
              <a:rPr lang="en-US" sz="800" dirty="0"/>
              <a:t>Source: https://idobi.com/idobi/new-xtremebitz-podcast-24/</a:t>
            </a:r>
            <a:endParaRPr lang="en-US" sz="800" dirty="0" smtClean="0"/>
          </a:p>
        </p:txBody>
      </p:sp>
    </p:spTree>
    <p:extLst>
      <p:ext uri="{BB962C8B-B14F-4D97-AF65-F5344CB8AC3E}">
        <p14:creationId xmlns:p14="http://schemas.microsoft.com/office/powerpoint/2010/main" val="1413754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Logging into box 1: </a:t>
            </a:r>
            <a:r>
              <a:rPr lang="en-US" dirty="0" err="1"/>
              <a:t>ssh</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30</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30</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30</a:t>
            </a:fld>
            <a:endParaRPr lang="uk-UA" dirty="0"/>
          </a:p>
        </p:txBody>
      </p:sp>
      <p:sp>
        <p:nvSpPr>
          <p:cNvPr id="6" name="Content Placeholder 2"/>
          <p:cNvSpPr txBox="1">
            <a:spLocks/>
          </p:cNvSpPr>
          <p:nvPr/>
        </p:nvSpPr>
        <p:spPr>
          <a:xfrm>
            <a:off x="171938" y="1120775"/>
            <a:ext cx="4071816" cy="35176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7013" indent="-227013">
              <a:buFont typeface="Arial" pitchFamily="34" charset="0"/>
              <a:buChar char="•"/>
            </a:pPr>
            <a:r>
              <a:rPr lang="en-US" sz="1600" smtClean="0"/>
              <a:t>From a command window on your laptop, we will need to run ssh,  the secure/encrypted shell. On Mac or Linux, this command should be pre-installed.</a:t>
            </a:r>
          </a:p>
          <a:p>
            <a:pPr marL="227013" indent="-227013">
              <a:buFont typeface="Arial" pitchFamily="34" charset="0"/>
              <a:buChar char="•"/>
            </a:pPr>
            <a:r>
              <a:rPr lang="en-US" sz="1600" smtClean="0"/>
              <a:t>The key file you created previously must not be publicly readable. On Mac or Linux we change permissions using a chmod 400 command, as displayed at right.</a:t>
            </a:r>
          </a:p>
          <a:p>
            <a:pPr marL="227013" indent="-227013">
              <a:buFont typeface="Arial" pitchFamily="34" charset="0"/>
              <a:buChar char="•"/>
            </a:pPr>
            <a:r>
              <a:rPr lang="en-US" sz="1600" smtClean="0"/>
              <a:t>Then we perform a,</a:t>
            </a:r>
          </a:p>
          <a:p>
            <a:pPr defTabSz="227013"/>
            <a:r>
              <a:rPr lang="en-US" sz="1600" smtClean="0"/>
              <a:t>	ssh –i zzz.key </a:t>
            </a:r>
            <a:r>
              <a:rPr lang="en-US" sz="1600" smtClean="0">
                <a:hlinkClick r:id="rId3"/>
              </a:rPr>
              <a:t>root@34.208.128.8</a:t>
            </a:r>
            <a:endParaRPr lang="en-US" sz="1600" smtClean="0"/>
          </a:p>
          <a:p>
            <a:pPr defTabSz="227013"/>
            <a:r>
              <a:rPr lang="en-US" sz="1600" smtClean="0"/>
              <a:t>	Assuming our public IP address is 	34.208.128.8</a:t>
            </a:r>
            <a:endParaRPr lang="en-US" sz="1600"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9476" y="1296361"/>
            <a:ext cx="4329357" cy="3033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770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Go forth and prosper-</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31</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31</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31</a:t>
            </a:fld>
            <a:endParaRPr lang="uk-UA" dirty="0"/>
          </a:p>
        </p:txBody>
      </p:sp>
      <p:sp>
        <p:nvSpPr>
          <p:cNvPr id="6" name="Content Placeholder 2"/>
          <p:cNvSpPr txBox="1">
            <a:spLocks/>
          </p:cNvSpPr>
          <p:nvPr/>
        </p:nvSpPr>
        <p:spPr>
          <a:xfrm>
            <a:off x="4665784" y="1120775"/>
            <a:ext cx="4021015" cy="35176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7013" indent="-227013">
              <a:buFont typeface="Arial" pitchFamily="34" charset="0"/>
              <a:buChar char="•"/>
            </a:pPr>
            <a:r>
              <a:rPr lang="en-US" sz="1600" smtClean="0"/>
              <a:t>Now you’re ready to do whatever you came to do; install DSE, break DSE, yadda.</a:t>
            </a:r>
          </a:p>
          <a:p>
            <a:pPr marL="227013" indent="-227013">
              <a:buFont typeface="Arial" pitchFamily="34" charset="0"/>
              <a:buChar char="•"/>
            </a:pPr>
            <a:endParaRPr lang="en-US" sz="1600" smtClean="0"/>
          </a:p>
          <a:p>
            <a:pPr marL="227013" indent="-227013">
              <a:buFont typeface="Arial" pitchFamily="34" charset="0"/>
              <a:buChar char="•"/>
            </a:pPr>
            <a:r>
              <a:rPr lang="en-US" sz="1600" smtClean="0"/>
              <a:t>As largely empty server boxes, most folks create a single script that automates all of the settings they prefer:</a:t>
            </a:r>
          </a:p>
          <a:p>
            <a:pPr marL="460375" lvl="1" indent="-233363">
              <a:buFont typeface="Arial" pitchFamily="34" charset="0"/>
              <a:buChar char="•"/>
            </a:pPr>
            <a:r>
              <a:rPr lang="en-US" sz="1600" smtClean="0"/>
              <a:t>Download, configure and boot DSE</a:t>
            </a:r>
          </a:p>
          <a:p>
            <a:pPr marL="460375" lvl="1" indent="-233363">
              <a:buFont typeface="Arial" pitchFamily="34" charset="0"/>
              <a:buChar char="•"/>
            </a:pPr>
            <a:r>
              <a:rPr lang="en-US" sz="1600" smtClean="0"/>
              <a:t>Install any client drivers you prefer</a:t>
            </a:r>
          </a:p>
          <a:p>
            <a:pPr marL="460375" lvl="1" indent="-233363">
              <a:buFont typeface="Arial" pitchFamily="34" charset="0"/>
              <a:buChar char="•"/>
            </a:pPr>
            <a:r>
              <a:rPr lang="en-US" sz="1600" smtClean="0"/>
              <a:t>Other</a:t>
            </a:r>
            <a:endParaRPr lang="en-US" sz="16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80" y="1684216"/>
            <a:ext cx="3626428" cy="1829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770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Shutting this all down:</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32</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32</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32</a:t>
            </a:fld>
            <a:endParaRPr lang="uk-UA" dirty="0"/>
          </a:p>
        </p:txBody>
      </p:sp>
      <p:sp>
        <p:nvSpPr>
          <p:cNvPr id="6" name="Content Placeholder 2"/>
          <p:cNvSpPr txBox="1">
            <a:spLocks/>
          </p:cNvSpPr>
          <p:nvPr/>
        </p:nvSpPr>
        <p:spPr>
          <a:xfrm>
            <a:off x="289080" y="1058252"/>
            <a:ext cx="3856892" cy="35176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600" smtClean="0"/>
              <a:t>By the nature of the work we perform, it is generally expected that you will un-provision any boxes you created once your work is complete. </a:t>
            </a:r>
          </a:p>
          <a:p>
            <a:pPr marL="285750" indent="-285750">
              <a:buFont typeface="Arial" pitchFamily="34" charset="0"/>
              <a:buChar char="•"/>
            </a:pPr>
            <a:r>
              <a:rPr lang="en-US" sz="1600" smtClean="0"/>
              <a:t>Go to the Info TAB and ensure that Status is disabled, else RightScale will be configured to resurrect your boxes when you try to terminate them.</a:t>
            </a:r>
          </a:p>
          <a:p>
            <a:pPr marL="227013" indent="-227013">
              <a:buFont typeface="Arial" pitchFamily="34" charset="0"/>
              <a:buChar char="•"/>
            </a:pPr>
            <a:r>
              <a:rPr lang="en-US" sz="1600" smtClean="0"/>
              <a:t>Then go to Instances -&gt; Terminate All. There is a safety prompt, then you’re committed.</a:t>
            </a:r>
          </a:p>
          <a:p>
            <a:pPr marL="227013" indent="-227013">
              <a:buFont typeface="Arial" pitchFamily="34" charset="0"/>
              <a:buChar char="•"/>
            </a:pPr>
            <a:r>
              <a:rPr lang="en-US" sz="1600" smtClean="0"/>
              <a:t>Like provisioning, the terminate step may take a few minutes.</a:t>
            </a:r>
            <a:endParaRPr lang="en-US" sz="16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475" y="1620472"/>
            <a:ext cx="4326696" cy="1763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470534" y="2676159"/>
            <a:ext cx="47625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770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Shutting this all down: Confirming</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33</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33</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33</a:t>
            </a:fld>
            <a:endParaRPr lang="uk-UA" dirty="0"/>
          </a:p>
        </p:txBody>
      </p:sp>
      <p:sp>
        <p:nvSpPr>
          <p:cNvPr id="6" name="Content Placeholder 2"/>
          <p:cNvSpPr txBox="1">
            <a:spLocks/>
          </p:cNvSpPr>
          <p:nvPr/>
        </p:nvSpPr>
        <p:spPr>
          <a:xfrm>
            <a:off x="4962769" y="1570588"/>
            <a:ext cx="3724031" cy="151862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7013" indent="-227013">
              <a:buFont typeface="Arial" pitchFamily="34" charset="0"/>
              <a:buChar char="•"/>
            </a:pPr>
            <a:r>
              <a:rPr lang="en-US" sz="1600" smtClean="0"/>
              <a:t>If you wish to be hyper-safe, we actually go back and delete the now empty (un-provisioned) server array.</a:t>
            </a:r>
            <a:endParaRPr lang="en-US" sz="16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649" y="1424599"/>
            <a:ext cx="3647952" cy="2894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1652865" y="1330081"/>
            <a:ext cx="444500"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770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Just </a:t>
            </a:r>
            <a:r>
              <a:rPr lang="en-US" dirty="0" err="1" smtClean="0"/>
              <a:t>CTool</a:t>
            </a:r>
            <a:r>
              <a:rPr lang="en-US" dirty="0" smtClean="0"/>
              <a:t>:</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34</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34</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34</a:t>
            </a:fld>
            <a:endParaRPr lang="uk-UA" dirty="0"/>
          </a:p>
        </p:txBody>
      </p:sp>
    </p:spTree>
    <p:extLst>
      <p:ext uri="{BB962C8B-B14F-4D97-AF65-F5344CB8AC3E}">
        <p14:creationId xmlns:p14="http://schemas.microsoft.com/office/powerpoint/2010/main" val="408770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CTool</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35</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35</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35</a:t>
            </a:fld>
            <a:endParaRPr lang="uk-UA" dirty="0"/>
          </a:p>
        </p:txBody>
      </p:sp>
      <p:sp>
        <p:nvSpPr>
          <p:cNvPr id="2" name="TextBox 1"/>
          <p:cNvSpPr txBox="1"/>
          <p:nvPr/>
        </p:nvSpPr>
        <p:spPr>
          <a:xfrm>
            <a:off x="257174" y="1220606"/>
            <a:ext cx="3028950" cy="2308324"/>
          </a:xfrm>
          <a:prstGeom prst="rect">
            <a:avLst/>
          </a:prstGeom>
          <a:noFill/>
        </p:spPr>
        <p:txBody>
          <a:bodyPr wrap="square" rtlCol="0">
            <a:spAutoFit/>
          </a:bodyPr>
          <a:lstStyle/>
          <a:p>
            <a:pPr marL="228600" lvl="0" indent="-228600">
              <a:spcBef>
                <a:spcPts val="320"/>
              </a:spcBef>
              <a:buSzPts val="1600"/>
              <a:buFont typeface="Arial" pitchFamily="34" charset="0"/>
              <a:buChar char="•"/>
            </a:pPr>
            <a:r>
              <a:rPr lang="en-US" sz="1800" dirty="0" err="1"/>
              <a:t>Datastax</a:t>
            </a:r>
            <a:r>
              <a:rPr lang="en-US" sz="1800" dirty="0"/>
              <a:t> built automation</a:t>
            </a:r>
          </a:p>
          <a:p>
            <a:pPr marL="228600" lvl="0" indent="-228600">
              <a:buSzPts val="1600"/>
              <a:buFont typeface="Arial" pitchFamily="34" charset="0"/>
              <a:buChar char="•"/>
            </a:pPr>
            <a:r>
              <a:rPr lang="en-US" sz="1800" dirty="0"/>
              <a:t>Test Engineering “Toolkit”</a:t>
            </a:r>
          </a:p>
          <a:p>
            <a:pPr marL="228600" lvl="0" indent="-228600">
              <a:buSzPts val="1600"/>
              <a:buFont typeface="Arial" pitchFamily="34" charset="0"/>
              <a:buChar char="•"/>
            </a:pPr>
            <a:r>
              <a:rPr lang="en-US" sz="1800" dirty="0"/>
              <a:t>Command Line with granular control of environment</a:t>
            </a:r>
          </a:p>
          <a:p>
            <a:pPr marL="228600" lvl="0" indent="-228600">
              <a:buSzPts val="1600"/>
              <a:buFont typeface="Arial" pitchFamily="34" charset="0"/>
              <a:buChar char="•"/>
            </a:pPr>
            <a:r>
              <a:rPr lang="en-US" sz="1800" dirty="0"/>
              <a:t>Ability to reset environment for repetitive testing</a:t>
            </a:r>
            <a:endParaRPr lang="en-US" sz="1800" dirty="0"/>
          </a:p>
        </p:txBody>
      </p:sp>
      <p:pic>
        <p:nvPicPr>
          <p:cNvPr id="8" name="Shape 1153"/>
          <p:cNvPicPr preferRelativeResize="0"/>
          <p:nvPr/>
        </p:nvPicPr>
        <p:blipFill rotWithShape="1">
          <a:blip r:embed="rId3">
            <a:alphaModFix/>
          </a:blip>
          <a:srcRect/>
          <a:stretch/>
        </p:blipFill>
        <p:spPr>
          <a:xfrm>
            <a:off x="3893345" y="271888"/>
            <a:ext cx="4950018" cy="4511789"/>
          </a:xfrm>
          <a:prstGeom prst="rect">
            <a:avLst/>
          </a:prstGeom>
          <a:noFill/>
          <a:ln>
            <a:noFill/>
          </a:ln>
        </p:spPr>
      </p:pic>
    </p:spTree>
    <p:extLst>
      <p:ext uri="{BB962C8B-B14F-4D97-AF65-F5344CB8AC3E}">
        <p14:creationId xmlns:p14="http://schemas.microsoft.com/office/powerpoint/2010/main" val="408770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 dirty="0"/>
              <a:t>CTOOL (cont)</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36</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36</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36</a:t>
            </a:fld>
            <a:endParaRPr lang="uk-UA" dirty="0"/>
          </a:p>
        </p:txBody>
      </p:sp>
      <p:sp>
        <p:nvSpPr>
          <p:cNvPr id="6" name="Shape 1161"/>
          <p:cNvSpPr txBox="1">
            <a:spLocks/>
          </p:cNvSpPr>
          <p:nvPr/>
        </p:nvSpPr>
        <p:spPr>
          <a:xfrm>
            <a:off x="350043" y="938212"/>
            <a:ext cx="8593931" cy="3477000"/>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8600" indent="-228600">
              <a:spcBef>
                <a:spcPts val="320"/>
              </a:spcBef>
              <a:buSzPts val="1400"/>
              <a:buFontTx/>
              <a:buChar char="●"/>
            </a:pPr>
            <a:r>
              <a:rPr lang="en-US" sz="1800" dirty="0" smtClean="0"/>
              <a:t>Tool to automate the setup of clusters</a:t>
            </a:r>
          </a:p>
          <a:p>
            <a:pPr marL="457200" lvl="1" indent="-228600">
              <a:buSzPts val="1400"/>
              <a:buFontTx/>
              <a:buChar char="○"/>
            </a:pPr>
            <a:r>
              <a:rPr lang="en-US" sz="1800" dirty="0" smtClean="0">
                <a:latin typeface="Helvetica Neue"/>
                <a:ea typeface="Helvetica Neue"/>
                <a:cs typeface="Helvetica Neue"/>
                <a:sym typeface="Helvetica Neue"/>
              </a:rPr>
              <a:t>Originally created and used by the test team</a:t>
            </a:r>
          </a:p>
          <a:p>
            <a:pPr marL="457200" lvl="1" indent="-228600">
              <a:buSzPts val="1400"/>
              <a:buFont typeface="Helvetica Neue"/>
              <a:buChar char="○"/>
            </a:pPr>
            <a:r>
              <a:rPr lang="en-US" sz="1800" dirty="0" smtClean="0">
                <a:latin typeface="Helvetica Neue"/>
                <a:ea typeface="Helvetica Neue"/>
                <a:cs typeface="Helvetica Neue"/>
                <a:sym typeface="Helvetica Neue"/>
              </a:rPr>
              <a:t>Open to the wider company</a:t>
            </a:r>
          </a:p>
          <a:p>
            <a:pPr marL="228600" indent="-228600">
              <a:buSzPts val="1400"/>
              <a:buFontTx/>
              <a:buChar char="●"/>
            </a:pPr>
            <a:r>
              <a:rPr lang="en-US" sz="1800" dirty="0" err="1" smtClean="0"/>
              <a:t>Riptano</a:t>
            </a:r>
            <a:r>
              <a:rPr lang="en-US" sz="1800" dirty="0" smtClean="0"/>
              <a:t> repository</a:t>
            </a:r>
          </a:p>
          <a:p>
            <a:pPr marL="457200" lvl="1" indent="-228600">
              <a:buSzPts val="1600"/>
              <a:buFontTx/>
              <a:buChar char="○"/>
            </a:pPr>
            <a:r>
              <a:rPr lang="en-US" sz="1800" u="sng" dirty="0" smtClean="0">
                <a:solidFill>
                  <a:schemeClr val="hlink"/>
                </a:solidFill>
                <a:latin typeface="Helvetica Neue"/>
                <a:ea typeface="Helvetica Neue"/>
                <a:cs typeface="Helvetica Neue"/>
                <a:sym typeface="Helvetica Neue"/>
                <a:hlinkClick r:id="rId3"/>
              </a:rPr>
              <a:t>https://github.com/riptano/ctool</a:t>
            </a:r>
            <a:r>
              <a:rPr lang="en-US" sz="1800" dirty="0" smtClean="0">
                <a:latin typeface="Helvetica Neue"/>
                <a:ea typeface="Helvetica Neue"/>
                <a:cs typeface="Helvetica Neue"/>
                <a:sym typeface="Helvetica Neue"/>
              </a:rPr>
              <a:t> </a:t>
            </a:r>
          </a:p>
          <a:p>
            <a:pPr marL="685800" lvl="2" indent="-228600">
              <a:buSzPts val="1600"/>
              <a:buFontTx/>
              <a:buChar char="■"/>
            </a:pPr>
            <a:r>
              <a:rPr lang="en-US" sz="1800" dirty="0" smtClean="0">
                <a:latin typeface="Helvetica Neue"/>
                <a:ea typeface="Helvetica Neue"/>
                <a:cs typeface="Helvetica Neue"/>
                <a:sym typeface="Helvetica Neue"/>
              </a:rPr>
              <a:t>what you should be using now</a:t>
            </a:r>
            <a:endParaRPr lang="en-US" sz="1800" dirty="0" smtClean="0"/>
          </a:p>
          <a:p>
            <a:pPr marL="228600" indent="-228600">
              <a:buSzPts val="1400"/>
              <a:buFontTx/>
              <a:buChar char="●"/>
              <a:tabLst>
                <a:tab pos="228600" algn="l"/>
              </a:tabLst>
            </a:pPr>
            <a:r>
              <a:rPr lang="en-US" sz="1800" dirty="0" smtClean="0"/>
              <a:t>Pull down to install</a:t>
            </a:r>
          </a:p>
          <a:p>
            <a:pPr marL="457200" lvl="1" indent="-228600">
              <a:buSzPts val="1400"/>
              <a:buFontTx/>
              <a:buChar char="○"/>
            </a:pPr>
            <a:r>
              <a:rPr lang="en-US" sz="1800" dirty="0" smtClean="0">
                <a:latin typeface="Helvetica Neue"/>
                <a:ea typeface="Helvetica Neue"/>
                <a:cs typeface="Helvetica Neue"/>
                <a:sym typeface="Helvetica Neue"/>
              </a:rPr>
              <a:t>Make sure to view the readme file</a:t>
            </a:r>
          </a:p>
          <a:p>
            <a:pPr marL="457200" lvl="1" indent="-228600">
              <a:buSzPts val="1400"/>
              <a:buFontTx/>
              <a:buChar char="○"/>
            </a:pPr>
            <a:r>
              <a:rPr lang="en-US" sz="1800" dirty="0" smtClean="0">
                <a:latin typeface="Helvetica Neue"/>
                <a:ea typeface="Helvetica Neue"/>
                <a:cs typeface="Helvetica Neue"/>
                <a:sym typeface="Helvetica Neue"/>
              </a:rPr>
              <a:t>For full documentation see:</a:t>
            </a:r>
            <a:endParaRPr lang="en-US" sz="1800" dirty="0" smtClean="0"/>
          </a:p>
          <a:p>
            <a:pPr marL="685800" lvl="2" indent="-228600">
              <a:buSzPts val="1400"/>
              <a:buFontTx/>
              <a:buChar char="■"/>
            </a:pPr>
            <a:r>
              <a:rPr lang="en-US" sz="1800" u="sng" dirty="0" smtClean="0">
                <a:solidFill>
                  <a:schemeClr val="hlink"/>
                </a:solidFill>
                <a:hlinkClick r:id="rId4"/>
              </a:rPr>
              <a:t>https://datastax.jira.com/wiki/display/QA/CTOOL+DOCUMENTATION</a:t>
            </a:r>
            <a:r>
              <a:rPr lang="en-US" sz="1800" u="sng" dirty="0" smtClean="0">
                <a:solidFill>
                  <a:schemeClr val="hlink"/>
                </a:solidFill>
              </a:rPr>
              <a:t> </a:t>
            </a:r>
            <a:endParaRPr lang="en-US" sz="1800" dirty="0" smtClean="0">
              <a:latin typeface="Helvetica Neue"/>
              <a:ea typeface="Helvetica Neue"/>
              <a:cs typeface="Helvetica Neue"/>
              <a:sym typeface="Helvetica Neue"/>
            </a:endParaRPr>
          </a:p>
          <a:p>
            <a:pPr marL="685800" lvl="2" indent="-228600">
              <a:buSzPts val="1400"/>
              <a:buFontTx/>
              <a:buChar char="■"/>
            </a:pPr>
            <a:r>
              <a:rPr lang="en-US" sz="1800" u="sng" dirty="0" smtClean="0">
                <a:solidFill>
                  <a:schemeClr val="hlink"/>
                </a:solidFill>
                <a:hlinkClick r:id="rId5"/>
              </a:rPr>
              <a:t>https://datastax.jira.com/wiki/display/QA/CTOOL+New+Repo</a:t>
            </a:r>
            <a:r>
              <a:rPr lang="en-US" sz="1800" u="sng" dirty="0" smtClean="0">
                <a:solidFill>
                  <a:schemeClr val="hlink"/>
                </a:solidFill>
              </a:rPr>
              <a:t> </a:t>
            </a:r>
            <a:endParaRPr lang="en-US" sz="1800" dirty="0" smtClean="0"/>
          </a:p>
          <a:p>
            <a:pPr>
              <a:spcBef>
                <a:spcPts val="320"/>
              </a:spcBef>
              <a:buClr>
                <a:srgbClr val="000000"/>
              </a:buClr>
              <a:buSzPts val="1100"/>
              <a:buFont typeface="Arial"/>
              <a:buNone/>
            </a:pPr>
            <a:endParaRPr lang="en-US" sz="1800" dirty="0" smtClean="0"/>
          </a:p>
          <a:p>
            <a:pPr marL="63500" indent="38100">
              <a:lnSpc>
                <a:spcPct val="90000"/>
              </a:lnSpc>
              <a:spcBef>
                <a:spcPts val="1200"/>
              </a:spcBef>
              <a:buClr>
                <a:schemeClr val="accent1"/>
              </a:buClr>
              <a:buSzPts val="1500"/>
              <a:buFont typeface="Calibri"/>
              <a:buNone/>
            </a:pPr>
            <a:endParaRPr lang="en-US" sz="1800" dirty="0" smtClean="0">
              <a:solidFill>
                <a:srgbClr val="3F3F3F"/>
              </a:solidFill>
              <a:latin typeface="Calibri"/>
              <a:ea typeface="Calibri"/>
              <a:cs typeface="Calibri"/>
              <a:sym typeface="Calibri"/>
            </a:endParaRPr>
          </a:p>
          <a:p>
            <a:pPr marL="63500" indent="38100">
              <a:lnSpc>
                <a:spcPct val="90000"/>
              </a:lnSpc>
              <a:spcBef>
                <a:spcPts val="1100"/>
              </a:spcBef>
              <a:buClr>
                <a:schemeClr val="accent1"/>
              </a:buClr>
              <a:buSzPts val="1500"/>
              <a:buFont typeface="Calibri"/>
              <a:buNone/>
            </a:pPr>
            <a:endParaRPr lang="en-US" sz="1800" dirty="0">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872227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 dirty="0"/>
              <a:t>CTOOL Requirements</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37</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37</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37</a:t>
            </a:fld>
            <a:endParaRPr lang="uk-UA" dirty="0"/>
          </a:p>
        </p:txBody>
      </p:sp>
      <p:sp>
        <p:nvSpPr>
          <p:cNvPr id="6" name="Shape 1168"/>
          <p:cNvSpPr txBox="1">
            <a:spLocks/>
          </p:cNvSpPr>
          <p:nvPr/>
        </p:nvSpPr>
        <p:spPr>
          <a:xfrm>
            <a:off x="457200" y="1123949"/>
            <a:ext cx="8229600" cy="3477000"/>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8600" indent="-228600">
              <a:spcBef>
                <a:spcPts val="320"/>
              </a:spcBef>
              <a:buSzPts val="1400"/>
              <a:buFontTx/>
              <a:buChar char="●"/>
            </a:pPr>
            <a:r>
              <a:rPr lang="en-US" sz="1800" dirty="0" smtClean="0"/>
              <a:t>Python 2.7.5 +</a:t>
            </a:r>
          </a:p>
          <a:p>
            <a:pPr marL="228600" indent="-228600">
              <a:buSzPts val="1400"/>
              <a:buFontTx/>
              <a:buChar char="●"/>
            </a:pPr>
            <a:r>
              <a:rPr lang="en-US" sz="1800" dirty="0" smtClean="0"/>
              <a:t>On mac use homebrew to install</a:t>
            </a:r>
          </a:p>
          <a:p>
            <a:pPr marL="457200" lvl="1" indent="-228600">
              <a:buSzPts val="1400"/>
              <a:buFontTx/>
              <a:buChar char="○"/>
            </a:pPr>
            <a:r>
              <a:rPr lang="en-US" sz="1800" u="sng" dirty="0" smtClean="0">
                <a:solidFill>
                  <a:schemeClr val="hlink"/>
                </a:solidFill>
                <a:latin typeface="Helvetica Neue"/>
                <a:ea typeface="Helvetica Neue"/>
                <a:cs typeface="Helvetica Neue"/>
                <a:sym typeface="Helvetica Neue"/>
                <a:hlinkClick r:id="rId3"/>
              </a:rPr>
              <a:t>http://www.howtogeek.com/211541/homebrewforosxeasilyinstallsdesktopappsandterminalutilities/</a:t>
            </a:r>
            <a:endParaRPr lang="en-US" sz="1800" u="sng" dirty="0" smtClean="0">
              <a:solidFill>
                <a:schemeClr val="hlink"/>
              </a:solidFill>
              <a:latin typeface="Helvetica Neue"/>
              <a:ea typeface="Helvetica Neue"/>
              <a:cs typeface="Helvetica Neue"/>
              <a:sym typeface="Helvetica Neue"/>
            </a:endParaRPr>
          </a:p>
          <a:p>
            <a:pPr marL="457200" lvl="1" indent="-228600">
              <a:buSzPts val="1400"/>
              <a:buFontTx/>
              <a:buChar char="○"/>
            </a:pPr>
            <a:r>
              <a:rPr lang="en-US" sz="1800" u="sng" dirty="0" smtClean="0">
                <a:solidFill>
                  <a:schemeClr val="hlink"/>
                </a:solidFill>
                <a:latin typeface="Helvetica Neue"/>
                <a:ea typeface="Helvetica Neue"/>
                <a:cs typeface="Helvetica Neue"/>
                <a:sym typeface="Helvetica Neue"/>
                <a:hlinkClick r:id="rId4"/>
              </a:rPr>
              <a:t>https://coolestguidesontheplanet.com/installinghomebrewonosxelcapitan1011packagemanagerforunixapps/</a:t>
            </a:r>
            <a:endParaRPr lang="en-US" sz="1800" dirty="0" smtClean="0"/>
          </a:p>
          <a:p>
            <a:pPr marL="228600" indent="-228600">
              <a:buSzPts val="1400"/>
              <a:buFontTx/>
              <a:buChar char="●"/>
            </a:pPr>
            <a:r>
              <a:rPr lang="en-US" sz="1800" dirty="0" smtClean="0"/>
              <a:t>DO NOT use mac installed python</a:t>
            </a:r>
          </a:p>
          <a:p>
            <a:pPr marL="228600" indent="-228600">
              <a:buSzPts val="1400"/>
              <a:buFontTx/>
              <a:buChar char="●"/>
            </a:pPr>
            <a:r>
              <a:rPr lang="en-US" sz="1800" dirty="0" smtClean="0"/>
              <a:t>Homebrew install will install pip</a:t>
            </a:r>
          </a:p>
          <a:p>
            <a:pPr marL="228600" indent="-228600">
              <a:buSzPts val="1400"/>
              <a:buFontTx/>
              <a:buChar char="●"/>
            </a:pPr>
            <a:r>
              <a:rPr lang="en-US" sz="1800" dirty="0" smtClean="0"/>
              <a:t>If get errors when first running </a:t>
            </a:r>
            <a:r>
              <a:rPr lang="en-US" sz="1800" dirty="0" err="1" smtClean="0"/>
              <a:t>ctool</a:t>
            </a:r>
            <a:r>
              <a:rPr lang="en-US" sz="1800" dirty="0" smtClean="0"/>
              <a:t> may need to install additional modules with pip</a:t>
            </a:r>
          </a:p>
          <a:p>
            <a:pPr marL="457200" lvl="1" indent="-228600">
              <a:buSzPts val="1400"/>
              <a:buFontTx/>
              <a:buChar char="○"/>
            </a:pPr>
            <a:r>
              <a:rPr lang="en-US" sz="1800" dirty="0" smtClean="0">
                <a:latin typeface="Helvetica Neue"/>
                <a:ea typeface="Helvetica Neue"/>
                <a:cs typeface="Helvetica Neue"/>
                <a:sym typeface="Helvetica Neue"/>
              </a:rPr>
              <a:t>Pip install </a:t>
            </a:r>
            <a:r>
              <a:rPr lang="en-US" sz="1800" dirty="0" err="1" smtClean="0">
                <a:latin typeface="Helvetica Neue"/>
                <a:ea typeface="Helvetica Neue"/>
                <a:cs typeface="Helvetica Neue"/>
                <a:sym typeface="Helvetica Neue"/>
              </a:rPr>
              <a:t>pythonnovaclient</a:t>
            </a:r>
            <a:r>
              <a:rPr lang="en-US" sz="1800" dirty="0" smtClean="0">
                <a:latin typeface="Helvetica Neue"/>
                <a:ea typeface="Helvetica Neue"/>
                <a:cs typeface="Helvetica Neue"/>
                <a:sym typeface="Helvetica Neue"/>
              </a:rPr>
              <a:t> </a:t>
            </a:r>
            <a:r>
              <a:rPr lang="en-US" sz="1800" dirty="0" err="1" smtClean="0">
                <a:latin typeface="Helvetica Neue"/>
                <a:ea typeface="Helvetica Neue"/>
                <a:cs typeface="Helvetica Neue"/>
                <a:sym typeface="Helvetica Neue"/>
              </a:rPr>
              <a:t>pythonkeystoneclient</a:t>
            </a:r>
            <a:r>
              <a:rPr lang="en-US" sz="1800" dirty="0" smtClean="0">
                <a:latin typeface="Helvetica Neue"/>
                <a:ea typeface="Helvetica Neue"/>
                <a:cs typeface="Helvetica Neue"/>
                <a:sym typeface="Helvetica Neue"/>
              </a:rPr>
              <a:t> </a:t>
            </a:r>
            <a:r>
              <a:rPr lang="en-US" sz="1800" dirty="0" err="1" smtClean="0">
                <a:latin typeface="Helvetica Neue"/>
                <a:ea typeface="Helvetica Neue"/>
                <a:cs typeface="Helvetica Neue"/>
                <a:sym typeface="Helvetica Neue"/>
              </a:rPr>
              <a:t>funcsigs</a:t>
            </a:r>
            <a:r>
              <a:rPr lang="en-US" sz="1800" dirty="0" smtClean="0">
                <a:latin typeface="Helvetica Neue"/>
                <a:ea typeface="Helvetica Neue"/>
                <a:cs typeface="Helvetica Neue"/>
                <a:sym typeface="Helvetica Neue"/>
              </a:rPr>
              <a:t> </a:t>
            </a:r>
            <a:r>
              <a:rPr lang="en-US" sz="1800" dirty="0" err="1" smtClean="0">
                <a:latin typeface="Helvetica Neue"/>
                <a:ea typeface="Helvetica Neue"/>
                <a:cs typeface="Helvetica Neue"/>
                <a:sym typeface="Helvetica Neue"/>
              </a:rPr>
              <a:t>wrapt</a:t>
            </a:r>
            <a:r>
              <a:rPr lang="en-US" sz="1800" dirty="0" smtClean="0">
                <a:latin typeface="Helvetica Neue"/>
                <a:ea typeface="Helvetica Neue"/>
                <a:cs typeface="Helvetica Neue"/>
                <a:sym typeface="Helvetica Neue"/>
              </a:rPr>
              <a:t> </a:t>
            </a:r>
            <a:r>
              <a:rPr lang="en-US" sz="1800" dirty="0" err="1" smtClean="0">
                <a:latin typeface="Helvetica Neue"/>
                <a:ea typeface="Helvetica Neue"/>
                <a:cs typeface="Helvetica Neue"/>
                <a:sym typeface="Helvetica Neue"/>
              </a:rPr>
              <a:t>netifaces</a:t>
            </a:r>
            <a:r>
              <a:rPr lang="en-US" sz="1800" dirty="0" smtClean="0">
                <a:latin typeface="Helvetica Neue"/>
                <a:ea typeface="Helvetica Neue"/>
                <a:cs typeface="Helvetica Neue"/>
                <a:sym typeface="Helvetica Neue"/>
              </a:rPr>
              <a:t>==0.10.3 positional monotonic</a:t>
            </a:r>
            <a:endParaRPr lang="en-US" sz="1800" dirty="0" smtClean="0"/>
          </a:p>
          <a:p>
            <a:pPr marL="63500" indent="38100">
              <a:lnSpc>
                <a:spcPct val="90000"/>
              </a:lnSpc>
              <a:spcBef>
                <a:spcPts val="1200"/>
              </a:spcBef>
              <a:buClr>
                <a:schemeClr val="accent1"/>
              </a:buClr>
              <a:buSzPts val="1500"/>
              <a:buFont typeface="Calibri"/>
              <a:buNone/>
            </a:pPr>
            <a:endParaRPr lang="en-US" sz="1800" dirty="0">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872227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 dirty="0"/>
              <a:t>Create .automaton.conf in Your Home Directory</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38</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38</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38</a:t>
            </a:fld>
            <a:endParaRPr lang="uk-UA" dirty="0"/>
          </a:p>
        </p:txBody>
      </p:sp>
      <p:sp>
        <p:nvSpPr>
          <p:cNvPr id="6" name="Shape 1175"/>
          <p:cNvSpPr txBox="1">
            <a:spLocks/>
          </p:cNvSpPr>
          <p:nvPr/>
        </p:nvSpPr>
        <p:spPr>
          <a:xfrm>
            <a:off x="457200" y="931068"/>
            <a:ext cx="8229600" cy="3477000"/>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92100" lvl="2">
              <a:lnSpc>
                <a:spcPct val="80000"/>
              </a:lnSpc>
              <a:spcBef>
                <a:spcPts val="200"/>
              </a:spcBef>
              <a:buClr>
                <a:schemeClr val="accent1"/>
              </a:buClr>
              <a:buFont typeface="Calibri"/>
              <a:buNone/>
            </a:pPr>
            <a:r>
              <a:rPr lang="en-US" sz="1100" smtClean="0">
                <a:solidFill>
                  <a:srgbClr val="3F3F3F"/>
                </a:solidFill>
                <a:latin typeface="Calibri"/>
                <a:ea typeface="Calibri"/>
                <a:cs typeface="Calibri"/>
                <a:sym typeface="Calibri"/>
              </a:rPr>
              <a:t>[cluster]provider = rightscale</a:t>
            </a:r>
          </a:p>
          <a:p>
            <a:pPr marL="292100" lvl="2">
              <a:lnSpc>
                <a:spcPct val="80000"/>
              </a:lnSpc>
              <a:buClr>
                <a:schemeClr val="accent1"/>
              </a:buClr>
              <a:buFont typeface="Calibri"/>
              <a:buNone/>
            </a:pPr>
            <a:endParaRPr lang="en-US" sz="1100" smtClean="0">
              <a:solidFill>
                <a:srgbClr val="3F3F3F"/>
              </a:solidFill>
              <a:latin typeface="Calibri"/>
              <a:ea typeface="Calibri"/>
              <a:cs typeface="Calibri"/>
              <a:sym typeface="Calibri"/>
            </a:endParaRPr>
          </a:p>
          <a:p>
            <a:pPr marL="292100" lvl="2">
              <a:lnSpc>
                <a:spcPct val="80000"/>
              </a:lnSpc>
              <a:buClr>
                <a:schemeClr val="accent1"/>
              </a:buClr>
              <a:buFont typeface="Calibri"/>
              <a:buNone/>
            </a:pPr>
            <a:r>
              <a:rPr lang="en-US" sz="1100" smtClean="0">
                <a:solidFill>
                  <a:srgbClr val="3F3F3F"/>
                </a:solidFill>
                <a:latin typeface="Calibri"/>
                <a:ea typeface="Calibri"/>
                <a:cs typeface="Calibri"/>
                <a:sym typeface="Calibri"/>
              </a:rPr>
              <a:t>[rightscale]</a:t>
            </a:r>
            <a:endParaRPr lang="en-US" sz="1100" smtClean="0">
              <a:latin typeface="Calibri"/>
              <a:ea typeface="Calibri"/>
              <a:cs typeface="Calibri"/>
              <a:sym typeface="Calibri"/>
            </a:endParaRPr>
          </a:p>
          <a:p>
            <a:pPr marL="292100" lvl="2">
              <a:lnSpc>
                <a:spcPct val="80000"/>
              </a:lnSpc>
              <a:buClr>
                <a:schemeClr val="accent1"/>
              </a:buClr>
              <a:buFont typeface="Calibri"/>
              <a:buNone/>
            </a:pPr>
            <a:r>
              <a:rPr lang="en-US" sz="1100" smtClean="0">
                <a:solidFill>
                  <a:srgbClr val="3F3F3F"/>
                </a:solidFill>
                <a:latin typeface="Calibri"/>
                <a:ea typeface="Calibri"/>
                <a:cs typeface="Calibri"/>
                <a:sym typeface="Calibri"/>
              </a:rPr>
              <a:t># for the private key: login to RightScale, download SSH private key from: </a:t>
            </a:r>
            <a:r>
              <a:rPr lang="en-US" sz="1100" u="sng" smtClean="0">
                <a:solidFill>
                  <a:schemeClr val="hlink"/>
                </a:solidFill>
                <a:latin typeface="Calibri"/>
                <a:ea typeface="Calibri"/>
                <a:cs typeface="Calibri"/>
                <a:sym typeface="Calibri"/>
                <a:hlinkClick r:id="rId3"/>
              </a:rPr>
              <a:t>https://us4.rightscale.com/global/users/ssh#ssh</a:t>
            </a:r>
            <a:r>
              <a:rPr lang="en-US" sz="1100" smtClean="0">
                <a:solidFill>
                  <a:srgbClr val="3F3F3F"/>
                </a:solidFill>
                <a:latin typeface="Calibri"/>
                <a:ea typeface="Calibri"/>
                <a:cs typeface="Calibri"/>
                <a:sym typeface="Calibri"/>
              </a:rPr>
              <a:t>,</a:t>
            </a:r>
            <a:endParaRPr lang="en-US" sz="1100" smtClean="0">
              <a:latin typeface="Calibri"/>
              <a:ea typeface="Calibri"/>
              <a:cs typeface="Calibri"/>
              <a:sym typeface="Calibri"/>
            </a:endParaRPr>
          </a:p>
          <a:p>
            <a:pPr marL="292100" lvl="2">
              <a:lnSpc>
                <a:spcPct val="80000"/>
              </a:lnSpc>
              <a:buClr>
                <a:schemeClr val="accent1"/>
              </a:buClr>
              <a:buFont typeface="Calibri"/>
              <a:buNone/>
            </a:pPr>
            <a:r>
              <a:rPr lang="en-US" sz="1100" smtClean="0">
                <a:solidFill>
                  <a:srgbClr val="3F3F3F"/>
                </a:solidFill>
                <a:latin typeface="Calibri"/>
                <a:ea typeface="Calibri"/>
                <a:cs typeface="Calibri"/>
                <a:sym typeface="Calibri"/>
              </a:rPr>
              <a:t># save it locally, then set the local path here</a:t>
            </a:r>
            <a:endParaRPr lang="en-US" sz="1100" smtClean="0">
              <a:latin typeface="Calibri"/>
              <a:ea typeface="Calibri"/>
              <a:cs typeface="Calibri"/>
              <a:sym typeface="Calibri"/>
            </a:endParaRPr>
          </a:p>
          <a:p>
            <a:pPr marL="292100" lvl="2">
              <a:lnSpc>
                <a:spcPct val="80000"/>
              </a:lnSpc>
              <a:buClr>
                <a:schemeClr val="accent1"/>
              </a:buClr>
              <a:buFont typeface="Calibri"/>
              <a:buNone/>
            </a:pPr>
            <a:r>
              <a:rPr lang="en-US" sz="1100" smtClean="0">
                <a:solidFill>
                  <a:srgbClr val="3F3F3F"/>
                </a:solidFill>
                <a:latin typeface="Calibri"/>
                <a:ea typeface="Calibri"/>
                <a:cs typeface="Calibri"/>
                <a:sym typeface="Calibri"/>
              </a:rPr>
              <a:t>user_email = &lt;rightscaleemail&gt;</a:t>
            </a:r>
            <a:endParaRPr lang="en-US" sz="1100" u="sng" smtClean="0">
              <a:solidFill>
                <a:schemeClr val="hlink"/>
              </a:solidFill>
              <a:latin typeface="Calibri"/>
              <a:ea typeface="Calibri"/>
              <a:cs typeface="Calibri"/>
              <a:sym typeface="Calibri"/>
              <a:hlinkClick r:id="rId4"/>
            </a:endParaRPr>
          </a:p>
          <a:p>
            <a:pPr marL="292100" lvl="2">
              <a:lnSpc>
                <a:spcPct val="80000"/>
              </a:lnSpc>
              <a:buClr>
                <a:schemeClr val="accent1"/>
              </a:buClr>
              <a:buFont typeface="Calibri"/>
              <a:buNone/>
            </a:pPr>
            <a:r>
              <a:rPr lang="en-US" sz="1100" smtClean="0">
                <a:solidFill>
                  <a:srgbClr val="3F3F3F"/>
                </a:solidFill>
                <a:latin typeface="Calibri"/>
                <a:ea typeface="Calibri"/>
                <a:cs typeface="Calibri"/>
                <a:sym typeface="Calibri"/>
              </a:rPr>
              <a:t>user_pass = &lt;rightscalepassword&gt;</a:t>
            </a:r>
            <a:endParaRPr lang="en-US" sz="1100" smtClean="0">
              <a:latin typeface="Calibri"/>
              <a:ea typeface="Calibri"/>
              <a:cs typeface="Calibri"/>
              <a:sym typeface="Calibri"/>
            </a:endParaRPr>
          </a:p>
          <a:p>
            <a:pPr marL="292100" lvl="2">
              <a:lnSpc>
                <a:spcPct val="80000"/>
              </a:lnSpc>
              <a:buClr>
                <a:schemeClr val="accent1"/>
              </a:buClr>
              <a:buFont typeface="Calibri"/>
              <a:buNone/>
            </a:pPr>
            <a:r>
              <a:rPr lang="en-US" sz="1100" smtClean="0">
                <a:solidFill>
                  <a:srgbClr val="3F3F3F"/>
                </a:solidFill>
                <a:latin typeface="Calibri"/>
                <a:ea typeface="Calibri"/>
                <a:cs typeface="Calibri"/>
                <a:sym typeface="Calibri"/>
              </a:rPr>
              <a:t>private_key = /Users/example/bin/keys/example_rightscale_private_key_rsa</a:t>
            </a:r>
          </a:p>
          <a:p>
            <a:pPr marL="292100" lvl="2">
              <a:lnSpc>
                <a:spcPct val="80000"/>
              </a:lnSpc>
              <a:buClr>
                <a:schemeClr val="accent1"/>
              </a:buClr>
              <a:buFont typeface="Calibri"/>
              <a:buNone/>
            </a:pPr>
            <a:endParaRPr lang="en-US" sz="1100" smtClean="0">
              <a:solidFill>
                <a:srgbClr val="3F3F3F"/>
              </a:solidFill>
              <a:latin typeface="Calibri"/>
              <a:ea typeface="Calibri"/>
              <a:cs typeface="Calibri"/>
              <a:sym typeface="Calibri"/>
            </a:endParaRPr>
          </a:p>
          <a:p>
            <a:pPr marL="292100" lvl="2">
              <a:lnSpc>
                <a:spcPct val="80000"/>
              </a:lnSpc>
              <a:buClr>
                <a:schemeClr val="accent1"/>
              </a:buClr>
              <a:buFont typeface="Calibri"/>
              <a:buNone/>
            </a:pPr>
            <a:r>
              <a:rPr lang="en-US" sz="1100" smtClean="0">
                <a:solidFill>
                  <a:srgbClr val="3F3F3F"/>
                </a:solidFill>
                <a:latin typeface="Calibri"/>
                <a:ea typeface="Calibri"/>
                <a:cs typeface="Calibri"/>
                <a:sym typeface="Calibri"/>
              </a:rPr>
              <a:t># supported cloud providers: ec2, gce</a:t>
            </a:r>
          </a:p>
          <a:p>
            <a:pPr marL="292100" lvl="2">
              <a:lnSpc>
                <a:spcPct val="80000"/>
              </a:lnSpc>
              <a:buClr>
                <a:schemeClr val="accent1"/>
              </a:buClr>
              <a:buFont typeface="Calibri"/>
              <a:buNone/>
            </a:pPr>
            <a:r>
              <a:rPr lang="en-US" sz="1100" smtClean="0">
                <a:solidFill>
                  <a:srgbClr val="3F3F3F"/>
                </a:solidFill>
                <a:latin typeface="Calibri"/>
                <a:ea typeface="Calibri"/>
                <a:cs typeface="Calibri"/>
                <a:sym typeface="Calibri"/>
              </a:rPr>
              <a:t>cloud_provider = gce</a:t>
            </a:r>
          </a:p>
          <a:p>
            <a:pPr marL="292100" lvl="2">
              <a:lnSpc>
                <a:spcPct val="80000"/>
              </a:lnSpc>
              <a:buClr>
                <a:schemeClr val="accent1"/>
              </a:buClr>
              <a:buFont typeface="Calibri"/>
              <a:buNone/>
            </a:pPr>
            <a:endParaRPr lang="en-US" sz="1100" smtClean="0">
              <a:solidFill>
                <a:srgbClr val="3F3F3F"/>
              </a:solidFill>
              <a:latin typeface="Calibri"/>
              <a:ea typeface="Calibri"/>
              <a:cs typeface="Calibri"/>
              <a:sym typeface="Calibri"/>
            </a:endParaRPr>
          </a:p>
          <a:p>
            <a:pPr marL="292100" lvl="2">
              <a:lnSpc>
                <a:spcPct val="80000"/>
              </a:lnSpc>
              <a:buClr>
                <a:schemeClr val="accent1"/>
              </a:buClr>
              <a:buFont typeface="Calibri"/>
              <a:buNone/>
            </a:pPr>
            <a:r>
              <a:rPr lang="en-US" sz="1100" smtClean="0">
                <a:solidFill>
                  <a:srgbClr val="3F3F3F"/>
                </a:solidFill>
                <a:latin typeface="Calibri"/>
                <a:ea typeface="Calibri"/>
                <a:cs typeface="Calibri"/>
                <a:sym typeface="Calibri"/>
              </a:rPr>
              <a:t># account_id as seen in your RightScale url: </a:t>
            </a:r>
            <a:r>
              <a:rPr lang="en-US" sz="1100" u="sng" smtClean="0">
                <a:solidFill>
                  <a:schemeClr val="hlink"/>
                </a:solidFill>
                <a:latin typeface="Calibri"/>
                <a:ea typeface="Calibri"/>
                <a:cs typeface="Calibri"/>
                <a:sym typeface="Calibri"/>
                <a:hlinkClick r:id="rId5"/>
              </a:rPr>
              <a:t>https://us4.rightscale.com/acct/&lt;account_id&gt;/</a:t>
            </a:r>
            <a:endParaRPr lang="en-US" sz="1100" smtClean="0">
              <a:solidFill>
                <a:srgbClr val="3F3F3F"/>
              </a:solidFill>
              <a:latin typeface="Calibri"/>
              <a:ea typeface="Calibri"/>
              <a:cs typeface="Calibri"/>
              <a:sym typeface="Calibri"/>
            </a:endParaRPr>
          </a:p>
          <a:p>
            <a:pPr marL="292100" lvl="2">
              <a:lnSpc>
                <a:spcPct val="80000"/>
              </a:lnSpc>
              <a:buClr>
                <a:schemeClr val="accent1"/>
              </a:buClr>
              <a:buFont typeface="Calibri"/>
              <a:buNone/>
            </a:pPr>
            <a:r>
              <a:rPr lang="en-US" sz="1100" smtClean="0">
                <a:solidFill>
                  <a:srgbClr val="3F3F3F"/>
                </a:solidFill>
                <a:latin typeface="Calibri"/>
                <a:ea typeface="Calibri"/>
                <a:cs typeface="Calibri"/>
                <a:sym typeface="Calibri"/>
              </a:rPr>
              <a:t>account_id = 00000</a:t>
            </a:r>
            <a:endParaRPr lang="en-US" sz="1100" smtClean="0">
              <a:latin typeface="Calibri"/>
              <a:ea typeface="Calibri"/>
              <a:cs typeface="Calibri"/>
              <a:sym typeface="Calibri"/>
            </a:endParaRPr>
          </a:p>
          <a:p>
            <a:pPr marL="292100" lvl="2">
              <a:lnSpc>
                <a:spcPct val="80000"/>
              </a:lnSpc>
              <a:buClr>
                <a:schemeClr val="accent1"/>
              </a:buClr>
              <a:buFont typeface="Calibri"/>
              <a:buNone/>
            </a:pPr>
            <a:endParaRPr lang="en-US" sz="1100" smtClean="0">
              <a:solidFill>
                <a:srgbClr val="3F3F3F"/>
              </a:solidFill>
              <a:latin typeface="Calibri"/>
              <a:ea typeface="Calibri"/>
              <a:cs typeface="Calibri"/>
              <a:sym typeface="Calibri"/>
            </a:endParaRPr>
          </a:p>
          <a:p>
            <a:pPr marL="292100" lvl="2">
              <a:lnSpc>
                <a:spcPct val="80000"/>
              </a:lnSpc>
              <a:buClr>
                <a:schemeClr val="accent1"/>
              </a:buClr>
              <a:buFont typeface="Calibri"/>
              <a:buNone/>
            </a:pPr>
            <a:r>
              <a:rPr lang="en-US" sz="1100" smtClean="0">
                <a:solidFill>
                  <a:srgbClr val="3F3F3F"/>
                </a:solidFill>
                <a:latin typeface="Calibri"/>
                <a:ea typeface="Calibri"/>
                <a:cs typeface="Calibri"/>
                <a:sym typeface="Calibri"/>
              </a:rPr>
              <a:t>[logging]</a:t>
            </a:r>
            <a:endParaRPr lang="en-US" sz="1100" smtClean="0">
              <a:latin typeface="Calibri"/>
              <a:ea typeface="Calibri"/>
              <a:cs typeface="Calibri"/>
              <a:sym typeface="Calibri"/>
            </a:endParaRPr>
          </a:p>
          <a:p>
            <a:pPr marL="292100" lvl="2">
              <a:lnSpc>
                <a:spcPct val="80000"/>
              </a:lnSpc>
              <a:buClr>
                <a:schemeClr val="accent1"/>
              </a:buClr>
              <a:buFont typeface="Calibri"/>
              <a:buNone/>
            </a:pPr>
            <a:r>
              <a:rPr lang="en-US" sz="1100" smtClean="0">
                <a:solidFill>
                  <a:srgbClr val="3F3F3F"/>
                </a:solidFill>
                <a:latin typeface="Calibri"/>
                <a:ea typeface="Calibri"/>
                <a:cs typeface="Calibri"/>
                <a:sym typeface="Calibri"/>
              </a:rPr>
              <a:t># log file location must be a full path ("~" not allowed)</a:t>
            </a:r>
            <a:endParaRPr lang="en-US" sz="1100" smtClean="0">
              <a:latin typeface="Calibri"/>
              <a:ea typeface="Calibri"/>
              <a:cs typeface="Calibri"/>
              <a:sym typeface="Calibri"/>
            </a:endParaRPr>
          </a:p>
          <a:p>
            <a:pPr marL="292100" lvl="2">
              <a:lnSpc>
                <a:spcPct val="80000"/>
              </a:lnSpc>
              <a:buClr>
                <a:schemeClr val="accent1"/>
              </a:buClr>
              <a:buFont typeface="Calibri"/>
              <a:buNone/>
            </a:pPr>
            <a:r>
              <a:rPr lang="en-US" sz="1100" smtClean="0">
                <a:solidFill>
                  <a:srgbClr val="3F3F3F"/>
                </a:solidFill>
                <a:latin typeface="Calibri"/>
                <a:ea typeface="Calibri"/>
                <a:cs typeface="Calibri"/>
                <a:sym typeface="Calibri"/>
              </a:rPr>
              <a:t>level = INFO</a:t>
            </a:r>
            <a:endParaRPr lang="en-US" sz="1100" smtClean="0">
              <a:latin typeface="Calibri"/>
              <a:ea typeface="Calibri"/>
              <a:cs typeface="Calibri"/>
              <a:sym typeface="Calibri"/>
            </a:endParaRPr>
          </a:p>
          <a:p>
            <a:pPr marL="292100" lvl="2">
              <a:lnSpc>
                <a:spcPct val="80000"/>
              </a:lnSpc>
              <a:buClr>
                <a:schemeClr val="accent1"/>
              </a:buClr>
              <a:buFont typeface="Calibri"/>
              <a:buNone/>
            </a:pPr>
            <a:r>
              <a:rPr lang="en-US" sz="1100" smtClean="0">
                <a:solidFill>
                  <a:srgbClr val="3F3F3F"/>
                </a:solidFill>
                <a:latin typeface="Calibri"/>
                <a:ea typeface="Calibri"/>
                <a:cs typeface="Calibri"/>
                <a:sym typeface="Calibri"/>
              </a:rPr>
              <a:t>file = /Users/example/tmp/automaton.log</a:t>
            </a:r>
          </a:p>
          <a:p>
            <a:pPr marL="292100" lvl="2">
              <a:lnSpc>
                <a:spcPct val="80000"/>
              </a:lnSpc>
              <a:buClr>
                <a:schemeClr val="accent1"/>
              </a:buClr>
              <a:buFont typeface="Calibri"/>
              <a:buNone/>
            </a:pPr>
            <a:endParaRPr lang="en-US" sz="1100" smtClean="0">
              <a:solidFill>
                <a:srgbClr val="3F3F3F"/>
              </a:solidFill>
              <a:latin typeface="Calibri"/>
              <a:ea typeface="Calibri"/>
              <a:cs typeface="Calibri"/>
              <a:sym typeface="Calibri"/>
            </a:endParaRPr>
          </a:p>
          <a:p>
            <a:pPr marL="292100" lvl="2">
              <a:lnSpc>
                <a:spcPct val="80000"/>
              </a:lnSpc>
              <a:buClr>
                <a:schemeClr val="accent1"/>
              </a:buClr>
              <a:buFont typeface="Calibri"/>
              <a:buNone/>
            </a:pPr>
            <a:r>
              <a:rPr lang="en-US" sz="1100" smtClean="0">
                <a:solidFill>
                  <a:srgbClr val="3F3F3F"/>
                </a:solidFill>
                <a:latin typeface="Calibri"/>
                <a:ea typeface="Calibri"/>
                <a:cs typeface="Calibri"/>
                <a:sym typeface="Calibri"/>
              </a:rPr>
              <a:t>[credentials]</a:t>
            </a:r>
            <a:endParaRPr lang="en-US" sz="1100" smtClean="0">
              <a:latin typeface="Calibri"/>
              <a:ea typeface="Calibri"/>
              <a:cs typeface="Calibri"/>
              <a:sym typeface="Calibri"/>
            </a:endParaRPr>
          </a:p>
          <a:p>
            <a:pPr marL="292100" lvl="2">
              <a:lnSpc>
                <a:spcPct val="80000"/>
              </a:lnSpc>
              <a:buClr>
                <a:schemeClr val="accent1"/>
              </a:buClr>
              <a:buFont typeface="Calibri"/>
              <a:buNone/>
            </a:pPr>
            <a:r>
              <a:rPr lang="en-US" sz="1100" smtClean="0">
                <a:solidFill>
                  <a:srgbClr val="3F3F3F"/>
                </a:solidFill>
                <a:latin typeface="Calibri"/>
                <a:ea typeface="Calibri"/>
                <a:cs typeface="Calibri"/>
                <a:sym typeface="Calibri"/>
              </a:rPr>
              <a:t>github_private_key_path = /Users/example/bin/keys/ctool_private_key_rsa</a:t>
            </a:r>
          </a:p>
          <a:p>
            <a:pPr marL="292100" lvl="2">
              <a:lnSpc>
                <a:spcPct val="80000"/>
              </a:lnSpc>
              <a:buClr>
                <a:schemeClr val="accent1"/>
              </a:buClr>
              <a:buFont typeface="Calibri"/>
              <a:buNone/>
            </a:pPr>
            <a:r>
              <a:rPr lang="en-US" sz="1100" smtClean="0">
                <a:solidFill>
                  <a:srgbClr val="3F3F3F"/>
                </a:solidFill>
                <a:latin typeface="Calibri"/>
                <a:ea typeface="Calibri"/>
                <a:cs typeface="Calibri"/>
                <a:sym typeface="Calibri"/>
              </a:rPr>
              <a:t>artifactory_user = qaautomaton</a:t>
            </a:r>
            <a:endParaRPr lang="en-US" sz="1100" smtClean="0">
              <a:latin typeface="Calibri"/>
              <a:ea typeface="Calibri"/>
              <a:cs typeface="Calibri"/>
              <a:sym typeface="Calibri"/>
            </a:endParaRPr>
          </a:p>
          <a:p>
            <a:pPr marL="292100" lvl="2">
              <a:lnSpc>
                <a:spcPct val="80000"/>
              </a:lnSpc>
              <a:buClr>
                <a:schemeClr val="accent1"/>
              </a:buClr>
              <a:buFont typeface="Calibri"/>
              <a:buNone/>
            </a:pPr>
            <a:r>
              <a:rPr lang="en-US" sz="1100" smtClean="0">
                <a:solidFill>
                  <a:srgbClr val="3F3F3F"/>
                </a:solidFill>
                <a:latin typeface="Calibri"/>
                <a:ea typeface="Calibri"/>
                <a:cs typeface="Calibri"/>
                <a:sym typeface="Calibri"/>
              </a:rPr>
              <a:t>artifactory_pass = AKCp2WX2wS8qiMzEmaCureoZ3Tx95B2mTDXfBZLZ6yrYqMdWi6thHX4fuVQGwUDCkoJSde84T</a:t>
            </a:r>
            <a:endParaRPr lang="en-US" sz="1100" smtClean="0">
              <a:latin typeface="Calibri"/>
              <a:ea typeface="Calibri"/>
              <a:cs typeface="Calibri"/>
              <a:sym typeface="Calibri"/>
            </a:endParaRPr>
          </a:p>
          <a:p>
            <a:pPr marL="292100" lvl="2">
              <a:lnSpc>
                <a:spcPct val="80000"/>
              </a:lnSpc>
              <a:buClr>
                <a:schemeClr val="accent1"/>
              </a:buClr>
              <a:buFont typeface="Calibri"/>
              <a:buNone/>
            </a:pPr>
            <a:endParaRPr lang="en-US" sz="1100" smtClean="0">
              <a:solidFill>
                <a:srgbClr val="3F3F3F"/>
              </a:solidFill>
              <a:latin typeface="Calibri"/>
              <a:ea typeface="Calibri"/>
              <a:cs typeface="Calibri"/>
              <a:sym typeface="Calibri"/>
            </a:endParaRPr>
          </a:p>
          <a:p>
            <a:pPr marL="292100" lvl="2">
              <a:lnSpc>
                <a:spcPct val="80000"/>
              </a:lnSpc>
              <a:buClr>
                <a:schemeClr val="accent1"/>
              </a:buClr>
              <a:buFont typeface="Calibri"/>
              <a:buNone/>
            </a:pPr>
            <a:r>
              <a:rPr lang="en-US" sz="1100" smtClean="0">
                <a:solidFill>
                  <a:srgbClr val="3F3F3F"/>
                </a:solidFill>
                <a:latin typeface="Calibri"/>
                <a:ea typeface="Calibri"/>
                <a:cs typeface="Calibri"/>
                <a:sym typeface="Calibri"/>
              </a:rPr>
              <a:t>[install]</a:t>
            </a:r>
            <a:endParaRPr lang="en-US" sz="1100" smtClean="0">
              <a:latin typeface="Calibri"/>
              <a:ea typeface="Calibri"/>
              <a:cs typeface="Calibri"/>
              <a:sym typeface="Calibri"/>
            </a:endParaRPr>
          </a:p>
          <a:p>
            <a:pPr marL="292100" lvl="2">
              <a:lnSpc>
                <a:spcPct val="80000"/>
              </a:lnSpc>
              <a:buClr>
                <a:schemeClr val="accent1"/>
              </a:buClr>
              <a:buFont typeface="Calibri"/>
              <a:buNone/>
            </a:pPr>
            <a:r>
              <a:rPr lang="en-US" sz="1100" smtClean="0">
                <a:solidFill>
                  <a:srgbClr val="3F3F3F"/>
                </a:solidFill>
                <a:latin typeface="Calibri"/>
                <a:ea typeface="Calibri"/>
                <a:cs typeface="Calibri"/>
                <a:sym typeface="Calibri"/>
              </a:rPr>
              <a:t>repo_username = &lt;DSA user name (not email)&gt;</a:t>
            </a:r>
          </a:p>
          <a:p>
            <a:pPr marL="292100" lvl="2">
              <a:lnSpc>
                <a:spcPct val="80000"/>
              </a:lnSpc>
              <a:buClr>
                <a:schemeClr val="accent1"/>
              </a:buClr>
              <a:buFont typeface="Calibri"/>
              <a:buNone/>
            </a:pPr>
            <a:r>
              <a:rPr lang="en-US" sz="1100" smtClean="0">
                <a:solidFill>
                  <a:srgbClr val="3F3F3F"/>
                </a:solidFill>
                <a:latin typeface="Calibri"/>
                <a:ea typeface="Calibri"/>
                <a:cs typeface="Calibri"/>
                <a:sym typeface="Calibri"/>
              </a:rPr>
              <a:t>repo_password = &lt;DSA password&gt;</a:t>
            </a:r>
            <a:endParaRPr lang="en-US" sz="1100" dirty="0">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872227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 dirty="0"/>
              <a:t>Basic CTOOL Use</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39</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39</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39</a:t>
            </a:fld>
            <a:endParaRPr lang="uk-UA" dirty="0"/>
          </a:p>
        </p:txBody>
      </p:sp>
      <p:sp>
        <p:nvSpPr>
          <p:cNvPr id="6" name="Shape 1182"/>
          <p:cNvSpPr txBox="1">
            <a:spLocks/>
          </p:cNvSpPr>
          <p:nvPr/>
        </p:nvSpPr>
        <p:spPr>
          <a:xfrm>
            <a:off x="457200" y="1123949"/>
            <a:ext cx="8229600" cy="3477000"/>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0" indent="38100">
              <a:lnSpc>
                <a:spcPct val="90000"/>
              </a:lnSpc>
              <a:buClr>
                <a:schemeClr val="accent1"/>
              </a:buClr>
              <a:buSzPts val="1500"/>
              <a:buFont typeface="Calibri"/>
              <a:buNone/>
            </a:pPr>
            <a:endParaRPr lang="en-US" sz="1800" dirty="0" smtClean="0">
              <a:solidFill>
                <a:srgbClr val="3F3F3F"/>
              </a:solidFill>
              <a:latin typeface="Courier New"/>
              <a:ea typeface="Courier New"/>
              <a:cs typeface="Courier New"/>
              <a:sym typeface="Courier New"/>
            </a:endParaRPr>
          </a:p>
          <a:p>
            <a:pPr>
              <a:lnSpc>
                <a:spcPct val="150000"/>
              </a:lnSpc>
              <a:buClr>
                <a:srgbClr val="000000"/>
              </a:buClr>
              <a:buSzPts val="1100"/>
              <a:buFont typeface="Arial"/>
              <a:buNone/>
            </a:pPr>
            <a:r>
              <a:rPr lang="en-US" sz="1800" b="1" dirty="0" err="1" smtClean="0">
                <a:solidFill>
                  <a:srgbClr val="3F3F3F"/>
                </a:solidFill>
                <a:latin typeface="Courier New"/>
                <a:ea typeface="Courier New"/>
                <a:cs typeface="Courier New"/>
                <a:sym typeface="Courier New"/>
              </a:rPr>
              <a:t>ctool</a:t>
            </a:r>
            <a:r>
              <a:rPr lang="en-US" sz="1800" b="1" dirty="0" smtClean="0">
                <a:solidFill>
                  <a:srgbClr val="3F3F3F"/>
                </a:solidFill>
                <a:latin typeface="Courier New"/>
                <a:ea typeface="Courier New"/>
                <a:cs typeface="Courier New"/>
                <a:sym typeface="Courier New"/>
              </a:rPr>
              <a:t> launch </a:t>
            </a:r>
            <a:r>
              <a:rPr lang="en-US" sz="1800" dirty="0" smtClean="0">
                <a:solidFill>
                  <a:srgbClr val="3F3F3F"/>
                </a:solidFill>
                <a:latin typeface="Courier New"/>
                <a:ea typeface="Courier New"/>
                <a:cs typeface="Courier New"/>
                <a:sym typeface="Courier New"/>
              </a:rPr>
              <a:t>p </a:t>
            </a:r>
            <a:r>
              <a:rPr lang="en-US" sz="1800" dirty="0" err="1" smtClean="0">
                <a:solidFill>
                  <a:srgbClr val="3F3F3F"/>
                </a:solidFill>
                <a:latin typeface="Courier New"/>
                <a:ea typeface="Courier New"/>
                <a:cs typeface="Courier New"/>
                <a:sym typeface="Courier New"/>
              </a:rPr>
              <a:t>ubuntu</a:t>
            </a:r>
            <a:r>
              <a:rPr lang="en-US" sz="1800" dirty="0" smtClean="0">
                <a:solidFill>
                  <a:srgbClr val="3F3F3F"/>
                </a:solidFill>
                <a:latin typeface="Courier New"/>
                <a:ea typeface="Courier New"/>
                <a:cs typeface="Courier New"/>
                <a:sym typeface="Courier New"/>
              </a:rPr>
              <a:t> </a:t>
            </a:r>
            <a:r>
              <a:rPr lang="en-US" sz="1800" dirty="0" err="1" smtClean="0">
                <a:solidFill>
                  <a:srgbClr val="3F3F3F"/>
                </a:solidFill>
                <a:latin typeface="Courier New"/>
                <a:ea typeface="Courier New"/>
                <a:cs typeface="Courier New"/>
                <a:sym typeface="Courier New"/>
              </a:rPr>
              <a:t>MyCluster</a:t>
            </a:r>
            <a:r>
              <a:rPr lang="en-US" sz="1800" dirty="0" smtClean="0">
                <a:solidFill>
                  <a:srgbClr val="3F3F3F"/>
                </a:solidFill>
                <a:latin typeface="Courier New"/>
                <a:ea typeface="Courier New"/>
                <a:cs typeface="Courier New"/>
                <a:sym typeface="Courier New"/>
              </a:rPr>
              <a:t> i m3.2xlarge 2</a:t>
            </a:r>
            <a:r>
              <a:rPr lang="en-US" sz="1800" b="1" dirty="0" smtClean="0">
                <a:solidFill>
                  <a:srgbClr val="3F3F3F"/>
                </a:solidFill>
                <a:latin typeface="Courier New"/>
                <a:ea typeface="Courier New"/>
                <a:cs typeface="Courier New"/>
                <a:sym typeface="Courier New"/>
              </a:rPr>
              <a:t>  </a:t>
            </a:r>
          </a:p>
          <a:p>
            <a:pPr>
              <a:lnSpc>
                <a:spcPct val="150000"/>
              </a:lnSpc>
              <a:buClr>
                <a:srgbClr val="000000"/>
              </a:buClr>
              <a:buSzPts val="1100"/>
              <a:buFont typeface="Arial"/>
              <a:buNone/>
            </a:pPr>
            <a:r>
              <a:rPr lang="en-US" sz="1800" b="1" dirty="0" err="1" smtClean="0">
                <a:solidFill>
                  <a:srgbClr val="3F3F3F"/>
                </a:solidFill>
                <a:latin typeface="Courier New"/>
                <a:ea typeface="Courier New"/>
                <a:cs typeface="Courier New"/>
                <a:sym typeface="Courier New"/>
              </a:rPr>
              <a:t>ctool</a:t>
            </a:r>
            <a:r>
              <a:rPr lang="en-US" sz="1800" b="1" dirty="0" smtClean="0">
                <a:solidFill>
                  <a:srgbClr val="3F3F3F"/>
                </a:solidFill>
                <a:latin typeface="Courier New"/>
                <a:ea typeface="Courier New"/>
                <a:cs typeface="Courier New"/>
                <a:sym typeface="Courier New"/>
              </a:rPr>
              <a:t> install </a:t>
            </a:r>
            <a:r>
              <a:rPr lang="en-US" sz="1800" dirty="0" smtClean="0">
                <a:solidFill>
                  <a:srgbClr val="3F3F3F"/>
                </a:solidFill>
                <a:latin typeface="Courier New"/>
                <a:ea typeface="Courier New"/>
                <a:cs typeface="Courier New"/>
                <a:sym typeface="Courier New"/>
              </a:rPr>
              <a:t>b "5.0.0rc2" k 1 s 1 \</a:t>
            </a:r>
          </a:p>
          <a:p>
            <a:pPr defTabSz="228600">
              <a:lnSpc>
                <a:spcPct val="150000"/>
              </a:lnSpc>
              <a:buClr>
                <a:srgbClr val="000000"/>
              </a:buClr>
              <a:buSzPts val="1100"/>
              <a:buFont typeface="Arial"/>
              <a:buNone/>
            </a:pPr>
            <a:r>
              <a:rPr lang="en-US" sz="1800" dirty="0">
                <a:solidFill>
                  <a:srgbClr val="3F3F3F"/>
                </a:solidFill>
                <a:latin typeface="Courier New"/>
                <a:ea typeface="Courier New"/>
                <a:cs typeface="Courier New"/>
                <a:sym typeface="Courier New"/>
              </a:rPr>
              <a:t>	</a:t>
            </a:r>
            <a:r>
              <a:rPr lang="en-US" sz="1800" dirty="0" smtClean="0">
                <a:solidFill>
                  <a:srgbClr val="3F3F3F"/>
                </a:solidFill>
                <a:latin typeface="Courier New"/>
                <a:ea typeface="Courier New"/>
                <a:cs typeface="Courier New"/>
                <a:sym typeface="Courier New"/>
              </a:rPr>
              <a:t>	</a:t>
            </a:r>
            <a:r>
              <a:rPr lang="en-US" sz="1800" dirty="0" err="1" smtClean="0">
                <a:solidFill>
                  <a:srgbClr val="3F3F3F"/>
                </a:solidFill>
                <a:latin typeface="Courier New"/>
                <a:ea typeface="Courier New"/>
                <a:cs typeface="Courier New"/>
                <a:sym typeface="Courier New"/>
              </a:rPr>
              <a:t>MyCluster</a:t>
            </a:r>
            <a:r>
              <a:rPr lang="en-US" sz="1800" dirty="0" smtClean="0">
                <a:solidFill>
                  <a:srgbClr val="3F3F3F"/>
                </a:solidFill>
                <a:latin typeface="Courier New"/>
                <a:ea typeface="Courier New"/>
                <a:cs typeface="Courier New"/>
                <a:sym typeface="Courier New"/>
              </a:rPr>
              <a:t> enterprise </a:t>
            </a:r>
            <a:r>
              <a:rPr lang="en-US" sz="1800" dirty="0" err="1" smtClean="0">
                <a:solidFill>
                  <a:srgbClr val="3F3F3F"/>
                </a:solidFill>
                <a:latin typeface="Courier New"/>
                <a:ea typeface="Courier New"/>
                <a:cs typeface="Courier New"/>
                <a:sym typeface="Courier New"/>
              </a:rPr>
              <a:t>enablegraph</a:t>
            </a:r>
            <a:endParaRPr lang="en-US" sz="1800" dirty="0" smtClean="0">
              <a:solidFill>
                <a:srgbClr val="3F3F3F"/>
              </a:solidFill>
              <a:latin typeface="Courier New"/>
              <a:ea typeface="Courier New"/>
              <a:cs typeface="Courier New"/>
              <a:sym typeface="Courier New"/>
            </a:endParaRPr>
          </a:p>
          <a:p>
            <a:pPr>
              <a:lnSpc>
                <a:spcPct val="150000"/>
              </a:lnSpc>
              <a:buClr>
                <a:srgbClr val="000000"/>
              </a:buClr>
              <a:buSzPts val="1100"/>
              <a:buFont typeface="Arial"/>
              <a:buNone/>
            </a:pPr>
            <a:r>
              <a:rPr lang="en-US" sz="1800" b="1" dirty="0" err="1" smtClean="0">
                <a:solidFill>
                  <a:srgbClr val="3F3F3F"/>
                </a:solidFill>
                <a:latin typeface="Courier New"/>
                <a:ea typeface="Courier New"/>
                <a:cs typeface="Courier New"/>
                <a:sym typeface="Courier New"/>
              </a:rPr>
              <a:t>ctool</a:t>
            </a:r>
            <a:r>
              <a:rPr lang="en-US" sz="1800" b="1" dirty="0" smtClean="0">
                <a:solidFill>
                  <a:srgbClr val="3F3F3F"/>
                </a:solidFill>
                <a:latin typeface="Courier New"/>
                <a:ea typeface="Courier New"/>
                <a:cs typeface="Courier New"/>
                <a:sym typeface="Courier New"/>
              </a:rPr>
              <a:t> start </a:t>
            </a:r>
            <a:r>
              <a:rPr lang="en-US" sz="1800" dirty="0" err="1" smtClean="0">
                <a:solidFill>
                  <a:srgbClr val="3F3F3F"/>
                </a:solidFill>
                <a:latin typeface="Courier New"/>
                <a:ea typeface="Courier New"/>
                <a:cs typeface="Courier New"/>
                <a:sym typeface="Courier New"/>
              </a:rPr>
              <a:t>MyCluster</a:t>
            </a:r>
            <a:r>
              <a:rPr lang="en-US" sz="1800" dirty="0" smtClean="0">
                <a:solidFill>
                  <a:srgbClr val="3F3F3F"/>
                </a:solidFill>
                <a:latin typeface="Courier New"/>
                <a:ea typeface="Courier New"/>
                <a:cs typeface="Courier New"/>
                <a:sym typeface="Courier New"/>
              </a:rPr>
              <a:t> enterprise</a:t>
            </a:r>
            <a:endParaRPr lang="en-US" sz="1800" dirty="0" smtClean="0">
              <a:latin typeface="Courier New"/>
              <a:ea typeface="Courier New"/>
              <a:cs typeface="Courier New"/>
              <a:sym typeface="Courier New"/>
            </a:endParaRPr>
          </a:p>
          <a:p>
            <a:pPr marL="63500" indent="38100">
              <a:lnSpc>
                <a:spcPct val="90000"/>
              </a:lnSpc>
              <a:spcBef>
                <a:spcPts val="1100"/>
              </a:spcBef>
              <a:buClr>
                <a:schemeClr val="accent1"/>
              </a:buClr>
              <a:buSzPts val="1500"/>
              <a:buFont typeface="Calibri"/>
              <a:buNone/>
            </a:pPr>
            <a:endParaRPr lang="en-US" sz="1800" dirty="0" smtClean="0">
              <a:solidFill>
                <a:srgbClr val="3F3F3F"/>
              </a:solidFill>
              <a:latin typeface="Calibri"/>
              <a:ea typeface="Calibri"/>
              <a:cs typeface="Calibri"/>
              <a:sym typeface="Calibri"/>
            </a:endParaRPr>
          </a:p>
          <a:p>
            <a:pPr marL="63500" indent="38100">
              <a:lnSpc>
                <a:spcPct val="90000"/>
              </a:lnSpc>
              <a:spcBef>
                <a:spcPts val="1100"/>
              </a:spcBef>
              <a:buClr>
                <a:schemeClr val="accent1"/>
              </a:buClr>
              <a:buSzPts val="1500"/>
              <a:buFont typeface="Calibri"/>
              <a:buNone/>
            </a:pPr>
            <a:endParaRPr lang="en-US" sz="1800" dirty="0" smtClean="0">
              <a:solidFill>
                <a:srgbClr val="3F3F3F"/>
              </a:solidFill>
              <a:latin typeface="Calibri"/>
              <a:ea typeface="Calibri"/>
              <a:cs typeface="Calibri"/>
              <a:sym typeface="Calibri"/>
            </a:endParaRPr>
          </a:p>
          <a:p>
            <a:pPr marL="63500" indent="38100">
              <a:lnSpc>
                <a:spcPct val="90000"/>
              </a:lnSpc>
              <a:spcBef>
                <a:spcPts val="1100"/>
              </a:spcBef>
              <a:buClr>
                <a:schemeClr val="accent1"/>
              </a:buClr>
              <a:buSzPts val="1500"/>
              <a:buFont typeface="Calibri"/>
              <a:buNone/>
            </a:pPr>
            <a:endParaRPr lang="en-US" sz="1800" dirty="0">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872227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End of Discussion Lab:</a:t>
            </a:r>
            <a:endParaRPr lang="en-US" dirty="0"/>
          </a:p>
        </p:txBody>
      </p:sp>
      <p:sp>
        <p:nvSpPr>
          <p:cNvPr id="3" name="Slide Number Placeholder 2"/>
          <p:cNvSpPr>
            <a:spLocks noGrp="1"/>
          </p:cNvSpPr>
          <p:nvPr>
            <p:ph type="sldNum" sz="quarter" idx="11"/>
          </p:nvPr>
        </p:nvSpPr>
        <p:spPr/>
        <p:txBody>
          <a:bodyPr/>
          <a:lstStyle/>
          <a:p>
            <a:r>
              <a:rPr lang="en-US" dirty="0" smtClean="0"/>
              <a:t>0000-DTSE-Cloud-6260-DU-60-</a:t>
            </a:r>
            <a:fld id="{5A6FB346-E907-314D-8DE1-ECD2B2B6AA1B}" type="slidenum">
              <a:rPr lang="uk-UA" smtClean="0"/>
              <a:pPr/>
              <a:t>4</a:t>
            </a:fld>
            <a:endParaRPr lang="uk-UA" dirty="0"/>
          </a:p>
        </p:txBody>
      </p:sp>
    </p:spTree>
    <p:extLst>
      <p:ext uri="{BB962C8B-B14F-4D97-AF65-F5344CB8AC3E}">
        <p14:creationId xmlns:p14="http://schemas.microsoft.com/office/powerpoint/2010/main" val="9733508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693569" y="270472"/>
            <a:ext cx="3250406" cy="548048"/>
          </a:xfrm>
        </p:spPr>
        <p:txBody>
          <a:bodyPr/>
          <a:lstStyle/>
          <a:p>
            <a:r>
              <a:rPr lang="en" dirty="0"/>
              <a:t>Getting Info</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40</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40</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40</a:t>
            </a:fld>
            <a:endParaRPr lang="uk-UA" dirty="0"/>
          </a:p>
        </p:txBody>
      </p:sp>
      <p:sp>
        <p:nvSpPr>
          <p:cNvPr id="8" name="Shape 1189"/>
          <p:cNvSpPr txBox="1">
            <a:spLocks/>
          </p:cNvSpPr>
          <p:nvPr/>
        </p:nvSpPr>
        <p:spPr>
          <a:xfrm>
            <a:off x="150017" y="270472"/>
            <a:ext cx="3293269" cy="976314"/>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0" indent="-50800">
              <a:lnSpc>
                <a:spcPct val="90000"/>
              </a:lnSpc>
              <a:buClr>
                <a:schemeClr val="accent1"/>
              </a:buClr>
              <a:buSzPts val="1400"/>
              <a:buFont typeface="Courier New"/>
              <a:buChar char=" "/>
            </a:pPr>
            <a:r>
              <a:rPr lang="en-US" sz="1800" b="1" dirty="0" err="1" smtClean="0">
                <a:solidFill>
                  <a:srgbClr val="3F3F3F"/>
                </a:solidFill>
                <a:latin typeface="Courier New"/>
                <a:ea typeface="Courier New"/>
                <a:cs typeface="Courier New"/>
                <a:sym typeface="Courier New"/>
              </a:rPr>
              <a:t>ctool</a:t>
            </a:r>
            <a:r>
              <a:rPr lang="en-US" sz="1800" b="1" dirty="0" smtClean="0">
                <a:solidFill>
                  <a:srgbClr val="3F3F3F"/>
                </a:solidFill>
                <a:latin typeface="Courier New"/>
                <a:ea typeface="Courier New"/>
                <a:cs typeface="Courier New"/>
                <a:sym typeface="Courier New"/>
              </a:rPr>
              <a:t> list</a:t>
            </a:r>
            <a:r>
              <a:rPr lang="en-US" sz="1800" dirty="0" smtClean="0">
                <a:solidFill>
                  <a:srgbClr val="3F3F3F"/>
                </a:solidFill>
                <a:latin typeface="Courier New"/>
                <a:ea typeface="Courier New"/>
                <a:cs typeface="Courier New"/>
                <a:sym typeface="Courier New"/>
              </a:rPr>
              <a:t> </a:t>
            </a:r>
            <a:endParaRPr lang="en-US" sz="1800" dirty="0" smtClean="0">
              <a:latin typeface="Courier New"/>
              <a:ea typeface="Courier New"/>
              <a:cs typeface="Courier New"/>
              <a:sym typeface="Courier New"/>
            </a:endParaRPr>
          </a:p>
          <a:p>
            <a:pPr marL="63500" indent="-50800">
              <a:lnSpc>
                <a:spcPct val="90000"/>
              </a:lnSpc>
              <a:spcBef>
                <a:spcPts val="1100"/>
              </a:spcBef>
              <a:buClr>
                <a:schemeClr val="accent1"/>
              </a:buClr>
              <a:buSzPts val="1400"/>
              <a:buFont typeface="Courier New"/>
              <a:buChar char=" "/>
            </a:pPr>
            <a:r>
              <a:rPr lang="en-US" sz="1800" b="1" dirty="0" err="1" smtClean="0">
                <a:solidFill>
                  <a:srgbClr val="3F3F3F"/>
                </a:solidFill>
                <a:latin typeface="Courier New"/>
                <a:ea typeface="Courier New"/>
                <a:cs typeface="Courier New"/>
                <a:sym typeface="Courier New"/>
              </a:rPr>
              <a:t>ctool</a:t>
            </a:r>
            <a:r>
              <a:rPr lang="en-US" sz="1800" b="1" dirty="0" smtClean="0">
                <a:solidFill>
                  <a:srgbClr val="3F3F3F"/>
                </a:solidFill>
                <a:latin typeface="Courier New"/>
                <a:ea typeface="Courier New"/>
                <a:cs typeface="Courier New"/>
                <a:sym typeface="Courier New"/>
              </a:rPr>
              <a:t> info</a:t>
            </a:r>
            <a:r>
              <a:rPr lang="en-US" sz="1800" dirty="0" smtClean="0">
                <a:solidFill>
                  <a:srgbClr val="3F3F3F"/>
                </a:solidFill>
                <a:latin typeface="Courier New"/>
                <a:ea typeface="Courier New"/>
                <a:cs typeface="Courier New"/>
                <a:sym typeface="Courier New"/>
              </a:rPr>
              <a:t> </a:t>
            </a:r>
            <a:r>
              <a:rPr lang="en-US" sz="1800" dirty="0" err="1" smtClean="0">
                <a:solidFill>
                  <a:srgbClr val="3F3F3F"/>
                </a:solidFill>
                <a:latin typeface="Courier New"/>
                <a:ea typeface="Courier New"/>
                <a:cs typeface="Courier New"/>
                <a:sym typeface="Courier New"/>
              </a:rPr>
              <a:t>murphyEAP</a:t>
            </a:r>
            <a:endParaRPr lang="en-US" sz="1800" dirty="0" smtClean="0">
              <a:solidFill>
                <a:srgbClr val="3F3F3F"/>
              </a:solidFill>
              <a:latin typeface="Courier New"/>
              <a:ea typeface="Courier New"/>
              <a:cs typeface="Courier New"/>
              <a:sym typeface="Courier New"/>
            </a:endParaRPr>
          </a:p>
          <a:p>
            <a:pPr marL="63500" indent="38100">
              <a:lnSpc>
                <a:spcPct val="90000"/>
              </a:lnSpc>
              <a:spcBef>
                <a:spcPts val="1100"/>
              </a:spcBef>
              <a:buClr>
                <a:schemeClr val="accent1"/>
              </a:buClr>
              <a:buSzPts val="1500"/>
              <a:buFont typeface="Calibri"/>
              <a:buNone/>
            </a:pPr>
            <a:endParaRPr lang="en-US" sz="1800" dirty="0" smtClean="0">
              <a:solidFill>
                <a:srgbClr val="3F3F3F"/>
              </a:solidFill>
              <a:latin typeface="Calibri"/>
              <a:ea typeface="Calibri"/>
              <a:cs typeface="Calibri"/>
              <a:sym typeface="Calibri"/>
            </a:endParaRPr>
          </a:p>
          <a:p>
            <a:pPr marL="63500" indent="38100">
              <a:lnSpc>
                <a:spcPct val="90000"/>
              </a:lnSpc>
              <a:spcBef>
                <a:spcPts val="1100"/>
              </a:spcBef>
              <a:buClr>
                <a:schemeClr val="accent1"/>
              </a:buClr>
              <a:buSzPts val="1500"/>
              <a:buFont typeface="Calibri"/>
              <a:buNone/>
            </a:pPr>
            <a:endParaRPr lang="en-US" sz="1800" dirty="0">
              <a:solidFill>
                <a:srgbClr val="3F3F3F"/>
              </a:solidFill>
              <a:latin typeface="Calibri"/>
              <a:ea typeface="Calibri"/>
              <a:cs typeface="Calibri"/>
              <a:sym typeface="Calibri"/>
            </a:endParaRPr>
          </a:p>
        </p:txBody>
      </p:sp>
      <p:pic>
        <p:nvPicPr>
          <p:cNvPr id="10" name="Shape 1190"/>
          <p:cNvPicPr preferRelativeResize="0"/>
          <p:nvPr/>
        </p:nvPicPr>
        <p:blipFill rotWithShape="1">
          <a:blip r:embed="rId3">
            <a:alphaModFix/>
          </a:blip>
          <a:srcRect/>
          <a:stretch/>
        </p:blipFill>
        <p:spPr>
          <a:xfrm>
            <a:off x="1167541" y="1246786"/>
            <a:ext cx="7197789" cy="3622749"/>
          </a:xfrm>
          <a:prstGeom prst="rect">
            <a:avLst/>
          </a:prstGeom>
          <a:noFill/>
          <a:ln>
            <a:noFill/>
          </a:ln>
        </p:spPr>
      </p:pic>
    </p:spTree>
    <p:extLst>
      <p:ext uri="{BB962C8B-B14F-4D97-AF65-F5344CB8AC3E}">
        <p14:creationId xmlns:p14="http://schemas.microsoft.com/office/powerpoint/2010/main" val="408770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 dirty="0"/>
              <a:t>Cluster ‘type’</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41</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41</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41</a:t>
            </a:fld>
            <a:endParaRPr lang="uk-UA" dirty="0"/>
          </a:p>
        </p:txBody>
      </p:sp>
      <p:sp>
        <p:nvSpPr>
          <p:cNvPr id="6" name="Shape 1197"/>
          <p:cNvSpPr txBox="1">
            <a:spLocks/>
          </p:cNvSpPr>
          <p:nvPr/>
        </p:nvSpPr>
        <p:spPr>
          <a:xfrm>
            <a:off x="457200" y="1123949"/>
            <a:ext cx="8229600" cy="3477000"/>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457200" indent="-317500">
              <a:spcBef>
                <a:spcPts val="320"/>
              </a:spcBef>
              <a:buSzPts val="1400"/>
              <a:buFontTx/>
              <a:buChar char="●"/>
            </a:pPr>
            <a:r>
              <a:rPr lang="en-US" sz="1800" dirty="0" smtClean="0"/>
              <a:t>You can specify what parts of DSE to turn on when defining your cluster</a:t>
            </a:r>
          </a:p>
          <a:p>
            <a:pPr marL="457200">
              <a:lnSpc>
                <a:spcPct val="90000"/>
              </a:lnSpc>
            </a:pPr>
            <a:r>
              <a:rPr lang="en-US" sz="1800" dirty="0" smtClean="0">
                <a:solidFill>
                  <a:srgbClr val="3F3F3F"/>
                </a:solidFill>
                <a:latin typeface="Courier New"/>
                <a:ea typeface="Courier New"/>
                <a:cs typeface="Courier New"/>
                <a:sym typeface="Courier New"/>
              </a:rPr>
              <a:t>e PERCENT_SEARCH</a:t>
            </a:r>
            <a:endParaRPr lang="en-US" sz="1800" dirty="0" smtClean="0"/>
          </a:p>
          <a:p>
            <a:pPr marL="457200">
              <a:lnSpc>
                <a:spcPct val="90000"/>
              </a:lnSpc>
            </a:pPr>
            <a:r>
              <a:rPr lang="en-US" sz="1800" dirty="0" smtClean="0">
                <a:solidFill>
                  <a:srgbClr val="3F3F3F"/>
                </a:solidFill>
                <a:latin typeface="Courier New"/>
                <a:ea typeface="Courier New"/>
                <a:cs typeface="Courier New"/>
                <a:sym typeface="Courier New"/>
              </a:rPr>
              <a:t>g PERCENT_ANALYTICS</a:t>
            </a:r>
          </a:p>
          <a:p>
            <a:pPr marL="457200">
              <a:lnSpc>
                <a:spcPct val="90000"/>
              </a:lnSpc>
            </a:pPr>
            <a:r>
              <a:rPr lang="en-US" sz="1800" dirty="0" smtClean="0">
                <a:solidFill>
                  <a:srgbClr val="3F3F3F"/>
                </a:solidFill>
                <a:latin typeface="Courier New"/>
                <a:ea typeface="Courier New"/>
                <a:cs typeface="Courier New"/>
                <a:sym typeface="Courier New"/>
              </a:rPr>
              <a:t>k PERCENT_SPARK</a:t>
            </a:r>
            <a:endParaRPr lang="en-US" sz="1800" dirty="0" smtClean="0"/>
          </a:p>
          <a:p>
            <a:pPr marL="596900" lvl="1">
              <a:spcBef>
                <a:spcPts val="320"/>
              </a:spcBef>
              <a:buSzPts val="1400"/>
            </a:pPr>
            <a:r>
              <a:rPr lang="en-US" sz="1800" dirty="0" smtClean="0">
                <a:latin typeface="Helvetica Neue"/>
                <a:ea typeface="Helvetica Neue"/>
                <a:cs typeface="Helvetica Neue"/>
                <a:sym typeface="Helvetica Neue"/>
              </a:rPr>
              <a:t>-- PERCENT_* Must be a valid  decimal number between 0.0 and 1.0</a:t>
            </a:r>
          </a:p>
          <a:p>
            <a:pPr marL="596900" lvl="1">
              <a:buSzPts val="1400"/>
            </a:pPr>
            <a:r>
              <a:rPr lang="en-US" sz="1800" dirty="0" smtClean="0">
                <a:latin typeface="Helvetica Neue"/>
                <a:ea typeface="Helvetica Neue"/>
                <a:cs typeface="Helvetica Neue"/>
                <a:sym typeface="Helvetica Neue"/>
              </a:rPr>
              <a:t>-- Where 0 is off and 1.0 is 100%</a:t>
            </a:r>
          </a:p>
          <a:p>
            <a:pPr marL="457200" indent="-317500">
              <a:buSzPts val="1400"/>
              <a:buFontTx/>
              <a:buChar char="●"/>
            </a:pPr>
            <a:r>
              <a:rPr lang="en-US" sz="1800" dirty="0" smtClean="0"/>
              <a:t>To turn on graph simply use</a:t>
            </a:r>
          </a:p>
          <a:p>
            <a:pPr marL="457200">
              <a:spcBef>
                <a:spcPts val="320"/>
              </a:spcBef>
            </a:pPr>
            <a:r>
              <a:rPr lang="en-US" sz="1800" dirty="0" smtClean="0">
                <a:solidFill>
                  <a:srgbClr val="3F3F3F"/>
                </a:solidFill>
                <a:latin typeface="Calibri"/>
                <a:ea typeface="Calibri"/>
                <a:cs typeface="Calibri"/>
                <a:sym typeface="Calibri"/>
              </a:rPr>
              <a:t> </a:t>
            </a:r>
            <a:r>
              <a:rPr lang="en-US" sz="1800" dirty="0" err="1" smtClean="0">
                <a:solidFill>
                  <a:srgbClr val="3F3F3F"/>
                </a:solidFill>
                <a:latin typeface="Courier New"/>
                <a:ea typeface="Courier New"/>
                <a:cs typeface="Courier New"/>
                <a:sym typeface="Courier New"/>
              </a:rPr>
              <a:t>enablegraph</a:t>
            </a:r>
            <a:r>
              <a:rPr lang="en-US" sz="1800" dirty="0" smtClean="0">
                <a:solidFill>
                  <a:srgbClr val="3F3F3F"/>
                </a:solidFill>
                <a:latin typeface="Courier New"/>
                <a:ea typeface="Courier New"/>
                <a:cs typeface="Courier New"/>
                <a:sym typeface="Courier New"/>
              </a:rPr>
              <a:t> </a:t>
            </a:r>
          </a:p>
          <a:p>
            <a:pPr marL="457200" indent="-317500">
              <a:spcBef>
                <a:spcPts val="320"/>
              </a:spcBef>
              <a:buSzPts val="1400"/>
              <a:buFontTx/>
              <a:buChar char="●"/>
            </a:pPr>
            <a:r>
              <a:rPr lang="en-US" sz="1800" dirty="0" smtClean="0"/>
              <a:t>To enable DSEFS</a:t>
            </a:r>
          </a:p>
          <a:p>
            <a:pPr marL="457200">
              <a:spcBef>
                <a:spcPts val="320"/>
              </a:spcBef>
            </a:pPr>
            <a:r>
              <a:rPr lang="en-US" sz="1800" dirty="0" err="1" smtClean="0">
                <a:solidFill>
                  <a:srgbClr val="3F3F3F"/>
                </a:solidFill>
                <a:latin typeface="Courier New"/>
                <a:ea typeface="Courier New"/>
                <a:cs typeface="Courier New"/>
                <a:sym typeface="Courier New"/>
              </a:rPr>
              <a:t>enabledsefs</a:t>
            </a:r>
            <a:endParaRPr lang="en-US" sz="1800" dirty="0" smtClean="0"/>
          </a:p>
          <a:p>
            <a:pPr>
              <a:spcBef>
                <a:spcPts val="320"/>
              </a:spcBef>
            </a:pPr>
            <a:endParaRPr lang="en-US" sz="1800" dirty="0" smtClean="0">
              <a:solidFill>
                <a:srgbClr val="3F3F3F"/>
              </a:solidFill>
              <a:latin typeface="Courier New"/>
              <a:ea typeface="Courier New"/>
              <a:cs typeface="Courier New"/>
              <a:sym typeface="Courier New"/>
            </a:endParaRPr>
          </a:p>
          <a:p>
            <a:pPr marL="63500" indent="38100">
              <a:lnSpc>
                <a:spcPct val="90000"/>
              </a:lnSpc>
              <a:spcBef>
                <a:spcPts val="1100"/>
              </a:spcBef>
              <a:buClr>
                <a:schemeClr val="accent1"/>
              </a:buClr>
              <a:buSzPts val="1500"/>
              <a:buFont typeface="Calibri"/>
              <a:buNone/>
            </a:pPr>
            <a:endParaRPr lang="en-US" sz="1800" dirty="0">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930836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 dirty="0"/>
              <a:t>Adding Complexity</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42</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42</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42</a:t>
            </a:fld>
            <a:endParaRPr lang="uk-UA" dirty="0"/>
          </a:p>
        </p:txBody>
      </p:sp>
      <p:sp>
        <p:nvSpPr>
          <p:cNvPr id="6" name="Shape 1204"/>
          <p:cNvSpPr txBox="1">
            <a:spLocks/>
          </p:cNvSpPr>
          <p:nvPr/>
        </p:nvSpPr>
        <p:spPr>
          <a:xfrm>
            <a:off x="457200" y="1123949"/>
            <a:ext cx="8229600" cy="3477000"/>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8600" indent="-228600">
              <a:spcBef>
                <a:spcPts val="320"/>
              </a:spcBef>
              <a:buSzPts val="1400"/>
              <a:buFontTx/>
              <a:buChar char="●"/>
            </a:pPr>
            <a:r>
              <a:rPr lang="en-US" sz="1800" dirty="0" smtClean="0"/>
              <a:t>Datacenter fun:</a:t>
            </a:r>
          </a:p>
          <a:p>
            <a:pPr marL="228600" lvl="1">
              <a:buSzPts val="1400"/>
            </a:pPr>
            <a:r>
              <a:rPr lang="en-US" sz="1800" dirty="0" err="1" smtClean="0">
                <a:latin typeface="Helvetica Neue"/>
                <a:ea typeface="Helvetica Neue"/>
                <a:cs typeface="Helvetica Neue"/>
                <a:sym typeface="Helvetica Neue"/>
              </a:rPr>
              <a:t>ctool</a:t>
            </a:r>
            <a:r>
              <a:rPr lang="en-US" sz="1800" dirty="0" smtClean="0">
                <a:latin typeface="Helvetica Neue"/>
                <a:ea typeface="Helvetica Neue"/>
                <a:cs typeface="Helvetica Neue"/>
                <a:sym typeface="Helvetica Neue"/>
              </a:rPr>
              <a:t> launch </a:t>
            </a:r>
            <a:r>
              <a:rPr lang="en-US" sz="1800" dirty="0" err="1" smtClean="0">
                <a:latin typeface="Helvetica Neue"/>
                <a:ea typeface="Helvetica Neue"/>
                <a:cs typeface="Helvetica Neue"/>
                <a:sym typeface="Helvetica Neue"/>
              </a:rPr>
              <a:t>multiregion</a:t>
            </a:r>
            <a:r>
              <a:rPr lang="en-US" sz="1800" dirty="0" smtClean="0">
                <a:latin typeface="Helvetica Neue"/>
                <a:ea typeface="Helvetica Neue"/>
                <a:cs typeface="Helvetica Neue"/>
                <a:sym typeface="Helvetica Neue"/>
              </a:rPr>
              <a:t> 2 "ec2:uswest1:1 ec2:useast1:1”</a:t>
            </a:r>
          </a:p>
          <a:p>
            <a:pPr marL="228600" indent="-228600">
              <a:buSzPts val="1400"/>
              <a:buFontTx/>
              <a:buChar char="●"/>
            </a:pPr>
            <a:r>
              <a:rPr lang="en-US" sz="1800" dirty="0" smtClean="0"/>
              <a:t>Security:</a:t>
            </a:r>
          </a:p>
          <a:p>
            <a:pPr marL="457200" lvl="1">
              <a:buSzPts val="1400"/>
            </a:pPr>
            <a:r>
              <a:rPr lang="en-US" sz="1800" dirty="0" smtClean="0">
                <a:latin typeface="Helvetica Neue"/>
                <a:ea typeface="Helvetica Neue"/>
                <a:cs typeface="Helvetica Neue"/>
                <a:sym typeface="Helvetica Neue"/>
              </a:rPr>
              <a:t>-- </a:t>
            </a:r>
            <a:r>
              <a:rPr lang="en-US" sz="1800" dirty="0" err="1" smtClean="0">
                <a:latin typeface="Helvetica Neue"/>
                <a:ea typeface="Helvetica Neue"/>
                <a:cs typeface="Helvetica Neue"/>
                <a:sym typeface="Helvetica Neue"/>
              </a:rPr>
              <a:t>ctool</a:t>
            </a:r>
            <a:r>
              <a:rPr lang="en-US" sz="1800" dirty="0" smtClean="0">
                <a:latin typeface="Helvetica Neue"/>
                <a:ea typeface="Helvetica Neue"/>
                <a:cs typeface="Helvetica Neue"/>
                <a:sym typeface="Helvetica Neue"/>
              </a:rPr>
              <a:t> secure </a:t>
            </a:r>
            <a:r>
              <a:rPr lang="en-US" sz="1800" dirty="0" err="1" smtClean="0">
                <a:latin typeface="Helvetica Neue"/>
                <a:ea typeface="Helvetica Neue"/>
                <a:cs typeface="Helvetica Neue"/>
                <a:sym typeface="Helvetica Neue"/>
              </a:rPr>
              <a:t>kdc</a:t>
            </a:r>
            <a:r>
              <a:rPr lang="en-US" sz="1800" dirty="0" smtClean="0">
                <a:latin typeface="Helvetica Neue"/>
                <a:ea typeface="Helvetica Neue"/>
                <a:cs typeface="Helvetica Neue"/>
                <a:sym typeface="Helvetica Neue"/>
              </a:rPr>
              <a:t> –k</a:t>
            </a:r>
          </a:p>
          <a:p>
            <a:pPr marL="457200" lvl="1">
              <a:buSzPts val="1400"/>
            </a:pPr>
            <a:r>
              <a:rPr lang="en-US" sz="1800" dirty="0" smtClean="0">
                <a:latin typeface="Helvetica Neue"/>
                <a:ea typeface="Helvetica Neue"/>
                <a:cs typeface="Helvetica Neue"/>
                <a:sym typeface="Helvetica Neue"/>
              </a:rPr>
              <a:t>-- </a:t>
            </a:r>
            <a:r>
              <a:rPr lang="en-US" sz="1800" dirty="0"/>
              <a:t>https://datastax.jira.com/wiki/display/QA/CTOOL+Secure </a:t>
            </a:r>
            <a:endParaRPr lang="en-US" sz="1800" dirty="0" smtClean="0">
              <a:latin typeface="Helvetica Neue"/>
              <a:ea typeface="Helvetica Neue"/>
              <a:cs typeface="Helvetica Neue"/>
              <a:sym typeface="Helvetica Neue"/>
            </a:endParaRPr>
          </a:p>
          <a:p>
            <a:pPr marL="228600" indent="-228600">
              <a:buSzPts val="1400"/>
              <a:buFontTx/>
              <a:buChar char="●"/>
            </a:pPr>
            <a:r>
              <a:rPr lang="en-US" sz="1800" dirty="0" smtClean="0"/>
              <a:t>Park/</a:t>
            </a:r>
            <a:r>
              <a:rPr lang="en-US" sz="1800" dirty="0" err="1" smtClean="0"/>
              <a:t>Unpark</a:t>
            </a:r>
            <a:r>
              <a:rPr lang="en-US" sz="1800" dirty="0" smtClean="0"/>
              <a:t> (Currently park works on EC2 using the "</a:t>
            </a:r>
            <a:r>
              <a:rPr lang="en-US" sz="1800" dirty="0" err="1" smtClean="0"/>
              <a:t>rightscale</a:t>
            </a:r>
            <a:r>
              <a:rPr lang="en-US" sz="1800" dirty="0" smtClean="0"/>
              <a:t>" cluster provider.)</a:t>
            </a:r>
          </a:p>
          <a:p>
            <a:pPr marL="457200" lvl="1">
              <a:buSzPts val="1400"/>
            </a:pPr>
            <a:r>
              <a:rPr lang="en-US" sz="1800" dirty="0" smtClean="0">
                <a:latin typeface="Helvetica Neue"/>
                <a:ea typeface="Helvetica Neue"/>
                <a:cs typeface="Helvetica Neue"/>
                <a:sym typeface="Helvetica Neue"/>
              </a:rPr>
              <a:t>-- </a:t>
            </a:r>
            <a:r>
              <a:rPr lang="en-US" sz="1800" dirty="0" err="1" smtClean="0">
                <a:latin typeface="Helvetica Neue"/>
                <a:ea typeface="Helvetica Neue"/>
                <a:cs typeface="Helvetica Neue"/>
                <a:sym typeface="Helvetica Neue"/>
              </a:rPr>
              <a:t>ctool</a:t>
            </a:r>
            <a:r>
              <a:rPr lang="en-US" sz="1800" dirty="0" smtClean="0">
                <a:latin typeface="Helvetica Neue"/>
                <a:ea typeface="Helvetica Neue"/>
                <a:cs typeface="Helvetica Neue"/>
                <a:sym typeface="Helvetica Neue"/>
              </a:rPr>
              <a:t> park </a:t>
            </a:r>
            <a:r>
              <a:rPr lang="en-US" sz="1800" dirty="0" err="1" smtClean="0">
                <a:latin typeface="Helvetica Neue"/>
                <a:ea typeface="Helvetica Neue"/>
                <a:cs typeface="Helvetica Neue"/>
                <a:sym typeface="Helvetica Neue"/>
              </a:rPr>
              <a:t>superCluster</a:t>
            </a:r>
            <a:endParaRPr lang="en-US" sz="1800" dirty="0" smtClean="0">
              <a:latin typeface="Helvetica Neue"/>
              <a:ea typeface="Helvetica Neue"/>
              <a:cs typeface="Helvetica Neue"/>
              <a:sym typeface="Helvetica Neue"/>
            </a:endParaRPr>
          </a:p>
          <a:p>
            <a:pPr marL="457200" lvl="1">
              <a:buSzPts val="1400"/>
            </a:pPr>
            <a:r>
              <a:rPr lang="en-US" sz="1800" dirty="0" smtClean="0">
                <a:latin typeface="Helvetica Neue"/>
                <a:ea typeface="Helvetica Neue"/>
                <a:cs typeface="Helvetica Neue"/>
                <a:sym typeface="Helvetica Neue"/>
              </a:rPr>
              <a:t>-- </a:t>
            </a:r>
            <a:r>
              <a:rPr lang="en-US" sz="1800" dirty="0" err="1" smtClean="0">
                <a:latin typeface="Helvetica Neue"/>
                <a:ea typeface="Helvetica Neue"/>
                <a:cs typeface="Helvetica Neue"/>
                <a:sym typeface="Helvetica Neue"/>
              </a:rPr>
              <a:t>ctool</a:t>
            </a:r>
            <a:r>
              <a:rPr lang="en-US" sz="1800" dirty="0" smtClean="0">
                <a:latin typeface="Helvetica Neue"/>
                <a:ea typeface="Helvetica Neue"/>
                <a:cs typeface="Helvetica Neue"/>
                <a:sym typeface="Helvetica Neue"/>
              </a:rPr>
              <a:t> </a:t>
            </a:r>
            <a:r>
              <a:rPr lang="en-US" sz="1800" dirty="0" err="1" smtClean="0">
                <a:latin typeface="Helvetica Neue"/>
                <a:ea typeface="Helvetica Neue"/>
                <a:cs typeface="Helvetica Neue"/>
                <a:sym typeface="Helvetica Neue"/>
              </a:rPr>
              <a:t>unpark</a:t>
            </a:r>
            <a:endParaRPr lang="en-US" sz="1800" dirty="0">
              <a:latin typeface="Helvetica Neue"/>
              <a:ea typeface="Helvetica Neue"/>
              <a:cs typeface="Helvetica Neue"/>
              <a:sym typeface="Helvetica Neue"/>
            </a:endParaRPr>
          </a:p>
          <a:p>
            <a:pPr marL="457200" lvl="1">
              <a:buSzPts val="1400"/>
            </a:pPr>
            <a:r>
              <a:rPr lang="en-US" sz="1800" dirty="0" smtClean="0">
                <a:solidFill>
                  <a:srgbClr val="3F3F3F"/>
                </a:solidFill>
                <a:latin typeface="Helvetica Neue"/>
                <a:ea typeface="Calibri"/>
                <a:cs typeface="Calibri"/>
                <a:sym typeface="Helvetica Neue"/>
              </a:rPr>
              <a:t>-- </a:t>
            </a:r>
            <a:r>
              <a:rPr lang="en-US" sz="1800" dirty="0"/>
              <a:t>https://datastax.jira.com/wiki/pages/viewpage.action?pageId=81592724</a:t>
            </a:r>
            <a:endParaRPr lang="en-US" sz="1800" dirty="0" smtClean="0">
              <a:solidFill>
                <a:srgbClr val="3F3F3F"/>
              </a:solidFill>
              <a:latin typeface="Calibri"/>
              <a:ea typeface="Calibri"/>
              <a:cs typeface="Calibri"/>
              <a:sym typeface="Calibri"/>
            </a:endParaRPr>
          </a:p>
          <a:p>
            <a:pPr marL="63500" indent="38100">
              <a:lnSpc>
                <a:spcPct val="90000"/>
              </a:lnSpc>
              <a:spcBef>
                <a:spcPts val="1100"/>
              </a:spcBef>
              <a:buClr>
                <a:schemeClr val="accent1"/>
              </a:buClr>
              <a:buSzPts val="1500"/>
              <a:buFont typeface="Calibri"/>
              <a:buNone/>
            </a:pPr>
            <a:endParaRPr lang="en-US" sz="1800" dirty="0">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930836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 dirty="0"/>
              <a:t>Accessing your Servers</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43</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43</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43</a:t>
            </a:fld>
            <a:endParaRPr lang="uk-UA" dirty="0"/>
          </a:p>
        </p:txBody>
      </p:sp>
      <p:sp>
        <p:nvSpPr>
          <p:cNvPr id="6" name="Shape 1211"/>
          <p:cNvSpPr txBox="1">
            <a:spLocks/>
          </p:cNvSpPr>
          <p:nvPr/>
        </p:nvSpPr>
        <p:spPr>
          <a:xfrm>
            <a:off x="214313" y="1123949"/>
            <a:ext cx="8701087" cy="3477000"/>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0" indent="-63500">
              <a:spcBef>
                <a:spcPts val="320"/>
              </a:spcBef>
            </a:pPr>
            <a:r>
              <a:rPr lang="en-US" sz="1800" dirty="0" smtClean="0"/>
              <a:t>You can access your nodes in a couple of ways</a:t>
            </a:r>
          </a:p>
          <a:p>
            <a:pPr marL="228600" indent="-228600">
              <a:spcBef>
                <a:spcPts val="320"/>
              </a:spcBef>
              <a:buSzPts val="1400"/>
              <a:buFont typeface="Arial" pitchFamily="34" charset="0"/>
              <a:buChar char="•"/>
            </a:pPr>
            <a:r>
              <a:rPr lang="en-US" sz="1800" dirty="0" smtClean="0"/>
              <a:t>Via </a:t>
            </a:r>
            <a:r>
              <a:rPr lang="en-US" sz="1800" dirty="0" err="1" smtClean="0"/>
              <a:t>ctool</a:t>
            </a:r>
            <a:r>
              <a:rPr lang="en-US" sz="1800" dirty="0" smtClean="0"/>
              <a:t> directly</a:t>
            </a:r>
            <a:endParaRPr lang="en-US" sz="1800" dirty="0" smtClean="0">
              <a:solidFill>
                <a:srgbClr val="3F3F3F"/>
              </a:solidFill>
              <a:latin typeface="Courier New"/>
              <a:ea typeface="Courier New"/>
              <a:cs typeface="Courier New"/>
              <a:sym typeface="Courier New"/>
            </a:endParaRPr>
          </a:p>
          <a:p>
            <a:pPr defTabSz="228600">
              <a:lnSpc>
                <a:spcPct val="90000"/>
              </a:lnSpc>
            </a:pPr>
            <a:r>
              <a:rPr lang="en-US" sz="1800" b="1" dirty="0" smtClean="0">
                <a:solidFill>
                  <a:srgbClr val="3F3F3F"/>
                </a:solidFill>
                <a:latin typeface="Courier New"/>
                <a:ea typeface="Courier New"/>
                <a:cs typeface="Courier New"/>
                <a:sym typeface="Courier New"/>
              </a:rPr>
              <a:t>		</a:t>
            </a:r>
            <a:r>
              <a:rPr lang="en-US" sz="1800" b="1" dirty="0" err="1" smtClean="0">
                <a:solidFill>
                  <a:srgbClr val="3F3F3F"/>
                </a:solidFill>
                <a:latin typeface="Courier New"/>
                <a:ea typeface="Courier New"/>
                <a:cs typeface="Courier New"/>
                <a:sym typeface="Courier New"/>
              </a:rPr>
              <a:t>ctool</a:t>
            </a:r>
            <a:r>
              <a:rPr lang="en-US" sz="1800" b="1" dirty="0" smtClean="0">
                <a:solidFill>
                  <a:srgbClr val="3F3F3F"/>
                </a:solidFill>
                <a:latin typeface="Courier New"/>
                <a:ea typeface="Courier New"/>
                <a:cs typeface="Courier New"/>
                <a:sym typeface="Courier New"/>
              </a:rPr>
              <a:t> </a:t>
            </a:r>
            <a:r>
              <a:rPr lang="en-US" sz="1800" b="1" dirty="0" err="1" smtClean="0">
                <a:solidFill>
                  <a:srgbClr val="3F3F3F"/>
                </a:solidFill>
                <a:latin typeface="Courier New"/>
                <a:ea typeface="Courier New"/>
                <a:cs typeface="Courier New"/>
                <a:sym typeface="Courier New"/>
              </a:rPr>
              <a:t>ssh</a:t>
            </a:r>
            <a:r>
              <a:rPr lang="en-US" sz="1800" dirty="0" smtClean="0">
                <a:solidFill>
                  <a:srgbClr val="3F3F3F"/>
                </a:solidFill>
                <a:latin typeface="Courier New"/>
                <a:ea typeface="Courier New"/>
                <a:cs typeface="Courier New"/>
                <a:sym typeface="Courier New"/>
              </a:rPr>
              <a:t> </a:t>
            </a:r>
            <a:r>
              <a:rPr lang="en-US" sz="1800" dirty="0" err="1" smtClean="0">
                <a:solidFill>
                  <a:srgbClr val="3F3F3F"/>
                </a:solidFill>
                <a:latin typeface="Courier New"/>
                <a:ea typeface="Courier New"/>
                <a:cs typeface="Courier New"/>
                <a:sym typeface="Courier New"/>
              </a:rPr>
              <a:t>exampleEAP</a:t>
            </a:r>
            <a:r>
              <a:rPr lang="en-US" sz="1800" dirty="0" smtClean="0">
                <a:solidFill>
                  <a:srgbClr val="3F3F3F"/>
                </a:solidFill>
                <a:latin typeface="Courier New"/>
                <a:ea typeface="Courier New"/>
                <a:cs typeface="Courier New"/>
                <a:sym typeface="Courier New"/>
              </a:rPr>
              <a:t> 0</a:t>
            </a:r>
          </a:p>
          <a:p>
            <a:pPr marL="285750" indent="-285750">
              <a:lnSpc>
                <a:spcPct val="90000"/>
              </a:lnSpc>
              <a:buClr>
                <a:srgbClr val="3F3F3F"/>
              </a:buClr>
              <a:buSzPts val="1600"/>
              <a:buFont typeface="Arial" pitchFamily="34" charset="0"/>
              <a:buChar char="•"/>
              <a:tabLst>
                <a:tab pos="228600" algn="l"/>
              </a:tabLst>
            </a:pPr>
            <a:r>
              <a:rPr lang="en-US" sz="1800" dirty="0" smtClean="0"/>
              <a:t>Or using the </a:t>
            </a:r>
            <a:r>
              <a:rPr lang="en-US" sz="1800" dirty="0" err="1" smtClean="0"/>
              <a:t>ssh</a:t>
            </a:r>
            <a:r>
              <a:rPr lang="en-US" sz="1800" dirty="0" smtClean="0"/>
              <a:t> key to </a:t>
            </a:r>
            <a:r>
              <a:rPr lang="en-US" sz="1800" dirty="0" err="1" smtClean="0"/>
              <a:t>ssh</a:t>
            </a:r>
            <a:r>
              <a:rPr lang="en-US" sz="1800" dirty="0" smtClean="0"/>
              <a:t> directly as user automaton</a:t>
            </a:r>
          </a:p>
          <a:p>
            <a:pPr lvl="2" defTabSz="228600">
              <a:lnSpc>
                <a:spcPct val="90000"/>
              </a:lnSpc>
              <a:buSzPts val="1400"/>
            </a:pPr>
            <a:r>
              <a:rPr lang="en-US" sz="1800" dirty="0" smtClean="0">
                <a:latin typeface="Helvetica Neue"/>
                <a:ea typeface="Helvetica Neue"/>
                <a:cs typeface="Helvetica Neue"/>
                <a:sym typeface="Helvetica Neue"/>
              </a:rPr>
              <a:t>		--You will need to put your key into a file with read only permissions for user</a:t>
            </a:r>
          </a:p>
          <a:p>
            <a:pPr marL="63500" indent="-63500" defTabSz="571500">
              <a:lnSpc>
                <a:spcPct val="90000"/>
              </a:lnSpc>
            </a:pPr>
            <a:r>
              <a:rPr lang="en-US" sz="1800" dirty="0" smtClean="0">
                <a:latin typeface="Courier New"/>
                <a:ea typeface="Courier New"/>
                <a:cs typeface="Courier New"/>
                <a:sym typeface="Courier New"/>
              </a:rPr>
              <a:t>			</a:t>
            </a:r>
            <a:r>
              <a:rPr lang="en-US" sz="1800" dirty="0" err="1" smtClean="0">
                <a:latin typeface="Courier New"/>
                <a:ea typeface="Courier New"/>
                <a:cs typeface="Courier New"/>
                <a:sym typeface="Courier New"/>
              </a:rPr>
              <a:t>ssh</a:t>
            </a:r>
            <a:r>
              <a:rPr lang="en-US" sz="1800" dirty="0" smtClean="0">
                <a:latin typeface="Courier New"/>
                <a:ea typeface="Courier New"/>
                <a:cs typeface="Courier New"/>
                <a:sym typeface="Courier New"/>
              </a:rPr>
              <a:t> i </a:t>
            </a:r>
            <a:r>
              <a:rPr lang="en-US" sz="1800" dirty="0" err="1" smtClean="0">
                <a:latin typeface="Courier New"/>
                <a:ea typeface="Courier New"/>
                <a:cs typeface="Courier New"/>
                <a:sym typeface="Courier New"/>
              </a:rPr>
              <a:t>myClusterKey</a:t>
            </a:r>
            <a:r>
              <a:rPr lang="en-US" sz="1800" dirty="0" smtClean="0">
                <a:latin typeface="Courier New"/>
                <a:ea typeface="Courier New"/>
                <a:cs typeface="Courier New"/>
                <a:sym typeface="Courier New"/>
              </a:rPr>
              <a:t> automaton@&lt;external </a:t>
            </a:r>
            <a:r>
              <a:rPr lang="en-US" sz="1800" dirty="0" err="1" smtClean="0">
                <a:latin typeface="Courier New"/>
                <a:ea typeface="Courier New"/>
                <a:cs typeface="Courier New"/>
                <a:sym typeface="Courier New"/>
              </a:rPr>
              <a:t>ip</a:t>
            </a:r>
            <a:r>
              <a:rPr lang="en-US" sz="1800" dirty="0" smtClean="0">
                <a:latin typeface="Courier New"/>
                <a:ea typeface="Courier New"/>
                <a:cs typeface="Courier New"/>
                <a:sym typeface="Courier New"/>
              </a:rPr>
              <a:t>&gt;</a:t>
            </a:r>
          </a:p>
          <a:p>
            <a:pPr lvl="1" defTabSz="228600">
              <a:spcBef>
                <a:spcPts val="320"/>
              </a:spcBef>
              <a:buSzPts val="1400"/>
            </a:pPr>
            <a:r>
              <a:rPr lang="en-US" sz="1800" dirty="0" smtClean="0">
                <a:latin typeface="Helvetica Neue"/>
                <a:ea typeface="Helvetica Neue"/>
                <a:cs typeface="Helvetica Neue"/>
                <a:sym typeface="Helvetica Neue"/>
              </a:rPr>
              <a:t>		-- This is the same method used if accessing any cloud based server though </a:t>
            </a:r>
          </a:p>
          <a:p>
            <a:pPr lvl="1" defTabSz="228600">
              <a:spcBef>
                <a:spcPts val="320"/>
              </a:spcBef>
              <a:buSzPts val="1400"/>
            </a:pPr>
            <a:r>
              <a:rPr lang="en-US" sz="1800" dirty="0">
                <a:latin typeface="Helvetica Neue"/>
                <a:ea typeface="Helvetica Neue"/>
                <a:cs typeface="Helvetica Neue"/>
                <a:sym typeface="Helvetica Neue"/>
              </a:rPr>
              <a:t>	</a:t>
            </a:r>
            <a:r>
              <a:rPr lang="en-US" sz="1800" dirty="0" smtClean="0">
                <a:latin typeface="Helvetica Neue"/>
                <a:ea typeface="Helvetica Neue"/>
                <a:cs typeface="Helvetica Neue"/>
                <a:sym typeface="Helvetica Neue"/>
              </a:rPr>
              <a:t>		the name may change depending on the template</a:t>
            </a:r>
          </a:p>
          <a:p>
            <a:pPr marL="228600" indent="-228600">
              <a:lnSpc>
                <a:spcPct val="90000"/>
              </a:lnSpc>
              <a:buClr>
                <a:srgbClr val="3F3F3F"/>
              </a:buClr>
              <a:buSzPts val="1600"/>
              <a:buFont typeface="Arial" pitchFamily="34" charset="0"/>
              <a:buChar char="•"/>
            </a:pPr>
            <a:r>
              <a:rPr lang="en-US" sz="1800" dirty="0" smtClean="0"/>
              <a:t>To retrieve your ID </a:t>
            </a:r>
            <a:r>
              <a:rPr lang="en-US" sz="1800" dirty="0" err="1" smtClean="0"/>
              <a:t>ssh</a:t>
            </a:r>
            <a:r>
              <a:rPr lang="en-US" sz="1800" dirty="0" smtClean="0"/>
              <a:t> key use</a:t>
            </a:r>
          </a:p>
          <a:p>
            <a:pPr defTabSz="228600">
              <a:lnSpc>
                <a:spcPct val="90000"/>
              </a:lnSpc>
            </a:pPr>
            <a:r>
              <a:rPr lang="en-US" sz="1800" b="1" dirty="0" smtClean="0">
                <a:latin typeface="Courier New"/>
                <a:ea typeface="Courier New"/>
                <a:cs typeface="Courier New"/>
                <a:sym typeface="Courier New"/>
              </a:rPr>
              <a:t>			</a:t>
            </a:r>
            <a:r>
              <a:rPr lang="en-US" sz="1800" b="1" dirty="0" err="1" smtClean="0">
                <a:latin typeface="Courier New"/>
                <a:ea typeface="Courier New"/>
                <a:cs typeface="Courier New"/>
                <a:sym typeface="Courier New"/>
              </a:rPr>
              <a:t>ctool</a:t>
            </a:r>
            <a:r>
              <a:rPr lang="en-US" sz="1800" b="1" dirty="0" smtClean="0">
                <a:latin typeface="Courier New"/>
                <a:ea typeface="Courier New"/>
                <a:cs typeface="Courier New"/>
                <a:sym typeface="Courier New"/>
              </a:rPr>
              <a:t> </a:t>
            </a:r>
            <a:r>
              <a:rPr lang="en-US" sz="1800" b="1" dirty="0" err="1" smtClean="0">
                <a:latin typeface="Courier New"/>
                <a:ea typeface="Courier New"/>
                <a:cs typeface="Courier New"/>
                <a:sym typeface="Courier New"/>
              </a:rPr>
              <a:t>dump_key</a:t>
            </a:r>
            <a:r>
              <a:rPr lang="en-US" sz="1800" dirty="0" smtClean="0">
                <a:latin typeface="Courier New"/>
                <a:ea typeface="Courier New"/>
                <a:cs typeface="Courier New"/>
                <a:sym typeface="Courier New"/>
              </a:rPr>
              <a:t> </a:t>
            </a:r>
            <a:r>
              <a:rPr lang="en-US" sz="1800" dirty="0" err="1" smtClean="0">
                <a:latin typeface="Courier New"/>
                <a:ea typeface="Courier New"/>
                <a:cs typeface="Courier New"/>
                <a:sym typeface="Courier New"/>
              </a:rPr>
              <a:t>MyClusterName</a:t>
            </a:r>
            <a:r>
              <a:rPr lang="en-US" sz="1800" dirty="0" smtClean="0">
                <a:latin typeface="Courier New"/>
                <a:ea typeface="Courier New"/>
                <a:cs typeface="Courier New"/>
                <a:sym typeface="Courier New"/>
              </a:rPr>
              <a:t> </a:t>
            </a:r>
          </a:p>
          <a:p>
            <a:pPr marL="63500" indent="-63500">
              <a:lnSpc>
                <a:spcPct val="90000"/>
              </a:lnSpc>
              <a:spcBef>
                <a:spcPts val="1100"/>
              </a:spcBef>
              <a:buClr>
                <a:schemeClr val="accent1"/>
              </a:buClr>
              <a:buSzPts val="1500"/>
              <a:buFont typeface="Calibri"/>
              <a:buNone/>
            </a:pPr>
            <a:endParaRPr lang="en-US" sz="1800" dirty="0" smtClean="0">
              <a:solidFill>
                <a:srgbClr val="3F3F3F"/>
              </a:solidFill>
              <a:latin typeface="Calibri"/>
              <a:ea typeface="Calibri"/>
              <a:cs typeface="Calibri"/>
              <a:sym typeface="Calibri"/>
            </a:endParaRPr>
          </a:p>
          <a:p>
            <a:pPr marL="63500" indent="-63500">
              <a:lnSpc>
                <a:spcPct val="90000"/>
              </a:lnSpc>
              <a:spcBef>
                <a:spcPts val="1100"/>
              </a:spcBef>
              <a:buClr>
                <a:schemeClr val="accent1"/>
              </a:buClr>
              <a:buSzPts val="1500"/>
              <a:buFont typeface="Calibri"/>
              <a:buNone/>
            </a:pPr>
            <a:endParaRPr lang="en-US" sz="1800" dirty="0">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930836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 dirty="0"/>
              <a:t>Command Line</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44</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44</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44</a:t>
            </a:fld>
            <a:endParaRPr lang="uk-UA" dirty="0"/>
          </a:p>
        </p:txBody>
      </p:sp>
      <p:sp>
        <p:nvSpPr>
          <p:cNvPr id="6" name="Shape 1218"/>
          <p:cNvSpPr txBox="1">
            <a:spLocks/>
          </p:cNvSpPr>
          <p:nvPr/>
        </p:nvSpPr>
        <p:spPr>
          <a:xfrm>
            <a:off x="457200" y="1123949"/>
            <a:ext cx="8229600" cy="3477000"/>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nSpc>
                <a:spcPct val="90000"/>
              </a:lnSpc>
              <a:spcBef>
                <a:spcPts val="1100"/>
              </a:spcBef>
              <a:buSzPts val="1600"/>
            </a:pPr>
            <a:r>
              <a:rPr lang="en-US" sz="1600" dirty="0" smtClean="0"/>
              <a:t>You can execute command line actions using </a:t>
            </a:r>
            <a:r>
              <a:rPr lang="en-US" sz="1600" dirty="0" err="1" smtClean="0"/>
              <a:t>ctool</a:t>
            </a:r>
            <a:r>
              <a:rPr lang="en-US" sz="1600" dirty="0" smtClean="0"/>
              <a:t> to any and all nodes in your cluster</a:t>
            </a:r>
            <a:endParaRPr lang="en-US" dirty="0" smtClean="0">
              <a:solidFill>
                <a:srgbClr val="3F3F3F"/>
              </a:solidFill>
              <a:latin typeface="Calibri"/>
              <a:ea typeface="Calibri"/>
              <a:cs typeface="Calibri"/>
              <a:sym typeface="Calibri"/>
            </a:endParaRPr>
          </a:p>
          <a:p>
            <a:pPr>
              <a:lnSpc>
                <a:spcPct val="90000"/>
              </a:lnSpc>
              <a:spcBef>
                <a:spcPts val="1100"/>
              </a:spcBef>
              <a:buClr>
                <a:schemeClr val="accent1"/>
              </a:buClr>
              <a:buSzPts val="1500"/>
              <a:tabLst>
                <a:tab pos="228600" algn="l"/>
              </a:tabLst>
            </a:pPr>
            <a:r>
              <a:rPr lang="en-US" sz="1500" b="1" dirty="0" smtClean="0">
                <a:solidFill>
                  <a:srgbClr val="3F3F3F"/>
                </a:solidFill>
                <a:latin typeface="Courier New"/>
                <a:ea typeface="Courier New"/>
                <a:cs typeface="Courier New"/>
                <a:sym typeface="Courier New"/>
              </a:rPr>
              <a:t>	</a:t>
            </a:r>
            <a:r>
              <a:rPr lang="en-US" sz="1500" b="1" dirty="0" err="1" smtClean="0">
                <a:solidFill>
                  <a:srgbClr val="3F3F3F"/>
                </a:solidFill>
                <a:latin typeface="Courier New"/>
                <a:ea typeface="Courier New"/>
                <a:cs typeface="Courier New"/>
                <a:sym typeface="Courier New"/>
              </a:rPr>
              <a:t>ctool</a:t>
            </a:r>
            <a:r>
              <a:rPr lang="en-US" sz="1500" b="1" dirty="0" smtClean="0">
                <a:solidFill>
                  <a:srgbClr val="3F3F3F"/>
                </a:solidFill>
                <a:latin typeface="Courier New"/>
                <a:ea typeface="Courier New"/>
                <a:cs typeface="Courier New"/>
                <a:sym typeface="Courier New"/>
              </a:rPr>
              <a:t> run </a:t>
            </a:r>
            <a:r>
              <a:rPr lang="en-US" sz="1500" b="1" dirty="0" err="1" smtClean="0">
                <a:solidFill>
                  <a:srgbClr val="3F3F3F"/>
                </a:solidFill>
                <a:latin typeface="Courier New"/>
                <a:ea typeface="Courier New"/>
                <a:cs typeface="Courier New"/>
                <a:sym typeface="Courier New"/>
              </a:rPr>
              <a:t>MyCluster</a:t>
            </a:r>
            <a:r>
              <a:rPr lang="en-US" sz="1500" dirty="0" smtClean="0">
                <a:solidFill>
                  <a:srgbClr val="3F3F3F"/>
                </a:solidFill>
                <a:latin typeface="Calibri"/>
                <a:ea typeface="Calibri"/>
                <a:cs typeface="Calibri"/>
                <a:sym typeface="Calibri"/>
              </a:rPr>
              <a:t>  </a:t>
            </a:r>
            <a:r>
              <a:rPr lang="en-US" sz="1500" b="1" dirty="0" smtClean="0">
                <a:solidFill>
                  <a:srgbClr val="3F3F3F"/>
                </a:solidFill>
                <a:latin typeface="Courier New"/>
                <a:ea typeface="Courier New"/>
                <a:cs typeface="Courier New"/>
                <a:sym typeface="Courier New"/>
              </a:rPr>
              <a:t>all</a:t>
            </a:r>
            <a:r>
              <a:rPr lang="en-US" sz="1500" dirty="0" smtClean="0">
                <a:solidFill>
                  <a:srgbClr val="3F3F3F"/>
                </a:solidFill>
                <a:latin typeface="Courier New"/>
                <a:ea typeface="Courier New"/>
                <a:cs typeface="Courier New"/>
                <a:sym typeface="Courier New"/>
              </a:rPr>
              <a:t> '</a:t>
            </a:r>
            <a:r>
              <a:rPr lang="en-US" sz="1500" dirty="0" err="1" smtClean="0">
                <a:solidFill>
                  <a:srgbClr val="3F3F3F"/>
                </a:solidFill>
                <a:latin typeface="Courier New"/>
                <a:ea typeface="Courier New"/>
                <a:cs typeface="Courier New"/>
                <a:sym typeface="Courier New"/>
              </a:rPr>
              <a:t>sudo</a:t>
            </a:r>
            <a:r>
              <a:rPr lang="en-US" sz="1500" dirty="0" smtClean="0">
                <a:solidFill>
                  <a:srgbClr val="3F3F3F"/>
                </a:solidFill>
                <a:latin typeface="Courier New"/>
                <a:ea typeface="Courier New"/>
                <a:cs typeface="Courier New"/>
                <a:sym typeface="Courier New"/>
              </a:rPr>
              <a:t> mv /home/automaton /mnt1 &amp;&amp; \</a:t>
            </a:r>
          </a:p>
          <a:p>
            <a:pPr defTabSz="228600">
              <a:lnSpc>
                <a:spcPct val="90000"/>
              </a:lnSpc>
              <a:spcBef>
                <a:spcPts val="1100"/>
              </a:spcBef>
              <a:buClr>
                <a:schemeClr val="accent1"/>
              </a:buClr>
              <a:buSzPts val="1500"/>
              <a:tabLst>
                <a:tab pos="228600" algn="l"/>
              </a:tabLst>
            </a:pPr>
            <a:r>
              <a:rPr lang="en-US" sz="1500" dirty="0">
                <a:solidFill>
                  <a:srgbClr val="3F3F3F"/>
                </a:solidFill>
                <a:latin typeface="Courier New"/>
                <a:ea typeface="Courier New"/>
                <a:cs typeface="Courier New"/>
                <a:sym typeface="Courier New"/>
              </a:rPr>
              <a:t>	</a:t>
            </a:r>
            <a:r>
              <a:rPr lang="en-US" sz="1500" dirty="0" smtClean="0">
                <a:solidFill>
                  <a:srgbClr val="3F3F3F"/>
                </a:solidFill>
                <a:latin typeface="Courier New"/>
                <a:ea typeface="Courier New"/>
                <a:cs typeface="Courier New"/>
                <a:sym typeface="Courier New"/>
              </a:rPr>
              <a:t>		</a:t>
            </a:r>
            <a:r>
              <a:rPr lang="en-US" sz="1500" dirty="0" err="1" smtClean="0">
                <a:solidFill>
                  <a:srgbClr val="3F3F3F"/>
                </a:solidFill>
                <a:latin typeface="Courier New"/>
                <a:ea typeface="Courier New"/>
                <a:cs typeface="Courier New"/>
                <a:sym typeface="Courier New"/>
              </a:rPr>
              <a:t>sudo</a:t>
            </a:r>
            <a:r>
              <a:rPr lang="en-US" sz="1500" dirty="0" smtClean="0">
                <a:solidFill>
                  <a:srgbClr val="3F3F3F"/>
                </a:solidFill>
                <a:latin typeface="Courier New"/>
                <a:ea typeface="Courier New"/>
                <a:cs typeface="Courier New"/>
                <a:sym typeface="Courier New"/>
              </a:rPr>
              <a:t> </a:t>
            </a:r>
            <a:r>
              <a:rPr lang="en-US" sz="1500" dirty="0" err="1" smtClean="0">
                <a:solidFill>
                  <a:srgbClr val="3F3F3F"/>
                </a:solidFill>
                <a:latin typeface="Courier New"/>
                <a:ea typeface="Courier New"/>
                <a:cs typeface="Courier New"/>
                <a:sym typeface="Courier New"/>
              </a:rPr>
              <a:t>ln</a:t>
            </a:r>
            <a:r>
              <a:rPr lang="en-US" sz="1500" dirty="0" smtClean="0">
                <a:solidFill>
                  <a:srgbClr val="3F3F3F"/>
                </a:solidFill>
                <a:latin typeface="Courier New"/>
                <a:ea typeface="Courier New"/>
                <a:cs typeface="Courier New"/>
                <a:sym typeface="Courier New"/>
              </a:rPr>
              <a:t> s /mnt1/automaton /home/’</a:t>
            </a:r>
            <a:endParaRPr lang="en-US" dirty="0" smtClean="0"/>
          </a:p>
          <a:p>
            <a:pPr marL="63500" indent="38100">
              <a:lnSpc>
                <a:spcPct val="90000"/>
              </a:lnSpc>
              <a:spcBef>
                <a:spcPts val="1100"/>
              </a:spcBef>
              <a:buClr>
                <a:schemeClr val="accent1"/>
              </a:buClr>
              <a:buSzPts val="1500"/>
              <a:buFont typeface="Calibri"/>
              <a:buNone/>
            </a:pPr>
            <a:endParaRPr lang="en-US" sz="1500" dirty="0" smtClean="0">
              <a:solidFill>
                <a:srgbClr val="3F3F3F"/>
              </a:solidFill>
              <a:latin typeface="Courier New"/>
              <a:ea typeface="Courier New"/>
              <a:cs typeface="Courier New"/>
              <a:sym typeface="Courier New"/>
            </a:endParaRPr>
          </a:p>
          <a:p>
            <a:pPr marL="6350" defTabSz="228600">
              <a:lnSpc>
                <a:spcPct val="90000"/>
              </a:lnSpc>
              <a:spcBef>
                <a:spcPts val="1100"/>
              </a:spcBef>
              <a:buClr>
                <a:schemeClr val="accent1"/>
              </a:buClr>
              <a:buSzPts val="1500"/>
            </a:pPr>
            <a:r>
              <a:rPr lang="en-US" sz="1500" b="1" dirty="0" smtClean="0">
                <a:solidFill>
                  <a:srgbClr val="3F3F3F"/>
                </a:solidFill>
                <a:latin typeface="Courier New"/>
                <a:ea typeface="Courier New"/>
                <a:cs typeface="Courier New"/>
                <a:sym typeface="Courier New"/>
              </a:rPr>
              <a:t>	</a:t>
            </a:r>
            <a:r>
              <a:rPr lang="en-US" sz="1500" b="1" dirty="0" err="1" smtClean="0">
                <a:solidFill>
                  <a:srgbClr val="3F3F3F"/>
                </a:solidFill>
                <a:latin typeface="Courier New"/>
                <a:ea typeface="Courier New"/>
                <a:cs typeface="Courier New"/>
                <a:sym typeface="Courier New"/>
              </a:rPr>
              <a:t>ctool</a:t>
            </a:r>
            <a:r>
              <a:rPr lang="en-US" sz="1500" b="1" dirty="0" smtClean="0">
                <a:solidFill>
                  <a:srgbClr val="3F3F3F"/>
                </a:solidFill>
                <a:latin typeface="Courier New"/>
                <a:ea typeface="Courier New"/>
                <a:cs typeface="Courier New"/>
                <a:sym typeface="Courier New"/>
              </a:rPr>
              <a:t> run </a:t>
            </a:r>
            <a:r>
              <a:rPr lang="en-US" sz="1500" b="1" dirty="0" err="1" smtClean="0">
                <a:solidFill>
                  <a:srgbClr val="3F3F3F"/>
                </a:solidFill>
                <a:latin typeface="Courier New"/>
                <a:ea typeface="Courier New"/>
                <a:cs typeface="Courier New"/>
                <a:sym typeface="Courier New"/>
              </a:rPr>
              <a:t>MyCluster</a:t>
            </a:r>
            <a:r>
              <a:rPr lang="en-US" sz="1500" b="1" dirty="0" smtClean="0">
                <a:solidFill>
                  <a:srgbClr val="3F3F3F"/>
                </a:solidFill>
                <a:latin typeface="Courier New"/>
                <a:ea typeface="Courier New"/>
                <a:cs typeface="Courier New"/>
                <a:sym typeface="Courier New"/>
              </a:rPr>
              <a:t> all </a:t>
            </a:r>
            <a:r>
              <a:rPr lang="en-US" sz="1500" dirty="0" smtClean="0">
                <a:solidFill>
                  <a:srgbClr val="3F3F3F"/>
                </a:solidFill>
                <a:latin typeface="Courier New"/>
                <a:ea typeface="Courier New"/>
                <a:cs typeface="Courier New"/>
                <a:sym typeface="Courier New"/>
              </a:rPr>
              <a:t>'</a:t>
            </a:r>
            <a:r>
              <a:rPr lang="en-US" sz="1500" dirty="0" err="1" smtClean="0">
                <a:solidFill>
                  <a:srgbClr val="3F3F3F"/>
                </a:solidFill>
                <a:latin typeface="Courier New"/>
                <a:ea typeface="Courier New"/>
                <a:cs typeface="Courier New"/>
                <a:sym typeface="Courier New"/>
              </a:rPr>
              <a:t>sudo</a:t>
            </a:r>
            <a:r>
              <a:rPr lang="en-US" sz="1500" dirty="0" smtClean="0">
                <a:solidFill>
                  <a:srgbClr val="3F3F3F"/>
                </a:solidFill>
                <a:latin typeface="Courier New"/>
                <a:ea typeface="Courier New"/>
                <a:cs typeface="Courier New"/>
                <a:sym typeface="Courier New"/>
              </a:rPr>
              <a:t> </a:t>
            </a:r>
            <a:r>
              <a:rPr lang="en-US" sz="1500" dirty="0" err="1" smtClean="0">
                <a:solidFill>
                  <a:srgbClr val="3F3F3F"/>
                </a:solidFill>
                <a:latin typeface="Courier New"/>
                <a:ea typeface="Courier New"/>
                <a:cs typeface="Courier New"/>
                <a:sym typeface="Courier New"/>
              </a:rPr>
              <a:t>sed</a:t>
            </a:r>
            <a:r>
              <a:rPr lang="en-US" sz="1500" dirty="0" smtClean="0">
                <a:solidFill>
                  <a:srgbClr val="3F3F3F"/>
                </a:solidFill>
                <a:latin typeface="Courier New"/>
                <a:ea typeface="Courier New"/>
                <a:cs typeface="Courier New"/>
                <a:sym typeface="Courier New"/>
              </a:rPr>
              <a:t> i s/"^authenticator: .*$"/"authenticator: </a:t>
            </a:r>
            <a:r>
              <a:rPr lang="en-US" sz="1500" dirty="0" err="1" smtClean="0">
                <a:solidFill>
                  <a:srgbClr val="3F3F3F"/>
                </a:solidFill>
                <a:latin typeface="Courier New"/>
                <a:ea typeface="Courier New"/>
                <a:cs typeface="Courier New"/>
                <a:sym typeface="Courier New"/>
              </a:rPr>
              <a:t>com.datastax.bdp.cassandra.auth.DseAuthenticator</a:t>
            </a:r>
            <a:r>
              <a:rPr lang="en-US" sz="1500" dirty="0" smtClean="0">
                <a:solidFill>
                  <a:srgbClr val="3F3F3F"/>
                </a:solidFill>
                <a:latin typeface="Courier New"/>
                <a:ea typeface="Courier New"/>
                <a:cs typeface="Courier New"/>
                <a:sym typeface="Courier New"/>
              </a:rPr>
              <a:t>"/ /</a:t>
            </a:r>
            <a:r>
              <a:rPr lang="en-US" sz="1500" dirty="0" err="1" smtClean="0">
                <a:solidFill>
                  <a:srgbClr val="3F3F3F"/>
                </a:solidFill>
                <a:latin typeface="Courier New"/>
                <a:ea typeface="Courier New"/>
                <a:cs typeface="Courier New"/>
                <a:sym typeface="Courier New"/>
              </a:rPr>
              <a:t>etc</a:t>
            </a:r>
            <a:r>
              <a:rPr lang="en-US" sz="1500" dirty="0" smtClean="0">
                <a:solidFill>
                  <a:srgbClr val="3F3F3F"/>
                </a:solidFill>
                <a:latin typeface="Courier New"/>
                <a:ea typeface="Courier New"/>
                <a:cs typeface="Courier New"/>
                <a:sym typeface="Courier New"/>
              </a:rPr>
              <a:t>/</a:t>
            </a:r>
            <a:r>
              <a:rPr lang="en-US" sz="1500" dirty="0" err="1" smtClean="0">
                <a:solidFill>
                  <a:srgbClr val="3F3F3F"/>
                </a:solidFill>
                <a:latin typeface="Courier New"/>
                <a:ea typeface="Courier New"/>
                <a:cs typeface="Courier New"/>
                <a:sym typeface="Courier New"/>
              </a:rPr>
              <a:t>dse</a:t>
            </a:r>
            <a:r>
              <a:rPr lang="en-US" sz="1500" dirty="0" smtClean="0">
                <a:solidFill>
                  <a:srgbClr val="3F3F3F"/>
                </a:solidFill>
                <a:latin typeface="Courier New"/>
                <a:ea typeface="Courier New"/>
                <a:cs typeface="Courier New"/>
                <a:sym typeface="Courier New"/>
              </a:rPr>
              <a:t>/</a:t>
            </a:r>
            <a:r>
              <a:rPr lang="en-US" sz="1500" dirty="0" err="1" smtClean="0">
                <a:solidFill>
                  <a:srgbClr val="3F3F3F"/>
                </a:solidFill>
                <a:latin typeface="Courier New"/>
                <a:ea typeface="Courier New"/>
                <a:cs typeface="Courier New"/>
                <a:sym typeface="Courier New"/>
              </a:rPr>
              <a:t>cassandra</a:t>
            </a:r>
            <a:r>
              <a:rPr lang="en-US" sz="1500" dirty="0" smtClean="0">
                <a:solidFill>
                  <a:srgbClr val="3F3F3F"/>
                </a:solidFill>
                <a:latin typeface="Courier New"/>
                <a:ea typeface="Courier New"/>
                <a:cs typeface="Courier New"/>
                <a:sym typeface="Courier New"/>
              </a:rPr>
              <a:t>/</a:t>
            </a:r>
            <a:r>
              <a:rPr lang="en-US" sz="1500" dirty="0" err="1" smtClean="0">
                <a:solidFill>
                  <a:srgbClr val="3F3F3F"/>
                </a:solidFill>
                <a:latin typeface="Courier New"/>
                <a:ea typeface="Courier New"/>
                <a:cs typeface="Courier New"/>
                <a:sym typeface="Courier New"/>
              </a:rPr>
              <a:t>cassandra.yaml</a:t>
            </a:r>
            <a:r>
              <a:rPr lang="en-US" sz="1500" dirty="0" smtClean="0">
                <a:solidFill>
                  <a:srgbClr val="3F3F3F"/>
                </a:solidFill>
                <a:latin typeface="Courier New"/>
                <a:ea typeface="Courier New"/>
                <a:cs typeface="Courier New"/>
                <a:sym typeface="Courier New"/>
              </a:rPr>
              <a:t>'</a:t>
            </a:r>
            <a:endParaRPr lang="en-US" dirty="0" smtClean="0"/>
          </a:p>
          <a:p>
            <a:pPr marL="63500" indent="38100">
              <a:lnSpc>
                <a:spcPct val="90000"/>
              </a:lnSpc>
              <a:spcBef>
                <a:spcPts val="1100"/>
              </a:spcBef>
              <a:buClr>
                <a:schemeClr val="accent1"/>
              </a:buClr>
              <a:buSzPts val="1500"/>
              <a:buFont typeface="Calibri"/>
              <a:buNone/>
            </a:pPr>
            <a:endParaRPr lang="en-US" sz="1500" dirty="0" smtClean="0">
              <a:solidFill>
                <a:srgbClr val="3F3F3F"/>
              </a:solidFill>
              <a:latin typeface="Calibri"/>
              <a:ea typeface="Calibri"/>
              <a:cs typeface="Calibri"/>
              <a:sym typeface="Calibri"/>
            </a:endParaRPr>
          </a:p>
          <a:p>
            <a:pPr marL="63500" indent="38100">
              <a:lnSpc>
                <a:spcPct val="90000"/>
              </a:lnSpc>
              <a:spcBef>
                <a:spcPts val="1100"/>
              </a:spcBef>
              <a:buClr>
                <a:schemeClr val="accent1"/>
              </a:buClr>
              <a:buSzPts val="1500"/>
              <a:buFont typeface="Calibri"/>
              <a:buNone/>
            </a:pPr>
            <a:endParaRPr lang="en-US" sz="1500" dirty="0">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930836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 dirty="0"/>
              <a:t>Building environments quickly</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45</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45</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45</a:t>
            </a:fld>
            <a:endParaRPr lang="uk-UA" dirty="0"/>
          </a:p>
        </p:txBody>
      </p:sp>
      <p:sp>
        <p:nvSpPr>
          <p:cNvPr id="6" name="Shape 1225"/>
          <p:cNvSpPr txBox="1">
            <a:spLocks/>
          </p:cNvSpPr>
          <p:nvPr/>
        </p:nvSpPr>
        <p:spPr>
          <a:xfrm>
            <a:off x="457200" y="1123949"/>
            <a:ext cx="8229600" cy="3477000"/>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spcBef>
                <a:spcPts val="320"/>
              </a:spcBef>
            </a:pPr>
            <a:r>
              <a:rPr lang="en-US" sz="1600" dirty="0" smtClean="0"/>
              <a:t>With CTOOL you can</a:t>
            </a:r>
          </a:p>
          <a:p>
            <a:pPr marL="228600" indent="-228600">
              <a:spcBef>
                <a:spcPts val="320"/>
              </a:spcBef>
              <a:buSzPts val="1400"/>
              <a:buFont typeface="Arial" pitchFamily="34" charset="0"/>
              <a:buChar char="•"/>
            </a:pPr>
            <a:r>
              <a:rPr lang="en-US" sz="1600" dirty="0" smtClean="0"/>
              <a:t>SCP</a:t>
            </a:r>
          </a:p>
          <a:p>
            <a:pPr marL="228600" indent="-228600">
              <a:buSzPts val="1400"/>
              <a:buFont typeface="Arial" pitchFamily="34" charset="0"/>
              <a:buChar char="•"/>
            </a:pPr>
            <a:r>
              <a:rPr lang="en-US" sz="1600" dirty="0" smtClean="0"/>
              <a:t>SSH</a:t>
            </a:r>
          </a:p>
          <a:p>
            <a:pPr marL="228600" indent="-228600">
              <a:buSzPts val="1400"/>
              <a:buFont typeface="Arial" pitchFamily="34" charset="0"/>
              <a:buChar char="•"/>
            </a:pPr>
            <a:r>
              <a:rPr lang="en-US" sz="1600" dirty="0" smtClean="0"/>
              <a:t>EXEC</a:t>
            </a:r>
          </a:p>
          <a:p>
            <a:pPr marL="228600" indent="-228600">
              <a:buSzPts val="1400"/>
              <a:buFont typeface="Arial" pitchFamily="34" charset="0"/>
              <a:buChar char="•"/>
            </a:pPr>
            <a:r>
              <a:rPr lang="en-US" sz="1600" dirty="0" smtClean="0"/>
              <a:t>JAVA_INSTALL</a:t>
            </a:r>
          </a:p>
          <a:p>
            <a:pPr marL="228600" indent="-228600">
              <a:buSzPts val="1400"/>
              <a:buFont typeface="Arial" pitchFamily="34" charset="0"/>
              <a:buChar char="•"/>
            </a:pPr>
            <a:r>
              <a:rPr lang="en-US" sz="1600" dirty="0" smtClean="0"/>
              <a:t>RESET (!!!)</a:t>
            </a:r>
          </a:p>
          <a:p>
            <a:pPr marL="228600" indent="-228600">
              <a:buSzPts val="1400"/>
              <a:buFont typeface="Arial" pitchFamily="34" charset="0"/>
              <a:buChar char="•"/>
            </a:pPr>
            <a:r>
              <a:rPr lang="en-US" sz="1600" dirty="0" smtClean="0"/>
              <a:t>START/STOP AGENTS</a:t>
            </a:r>
          </a:p>
          <a:p>
            <a:pPr marL="228600" indent="-228600">
              <a:buSzPts val="1400"/>
              <a:buFont typeface="Arial" pitchFamily="34" charset="0"/>
              <a:buChar char="•"/>
            </a:pPr>
            <a:r>
              <a:rPr lang="en-US" sz="1600" dirty="0" smtClean="0"/>
              <a:t>UPGRADE</a:t>
            </a:r>
          </a:p>
          <a:p>
            <a:pPr marL="228600" indent="-228600">
              <a:buSzPts val="1400"/>
              <a:buFont typeface="Arial" pitchFamily="34" charset="0"/>
              <a:buChar char="•"/>
            </a:pPr>
            <a:r>
              <a:rPr lang="en-US" sz="1600" dirty="0" smtClean="0"/>
              <a:t>ETC</a:t>
            </a:r>
            <a:endParaRPr lang="en-US" dirty="0" smtClean="0"/>
          </a:p>
          <a:p>
            <a:pPr marL="63500" indent="38100">
              <a:lnSpc>
                <a:spcPct val="90000"/>
              </a:lnSpc>
              <a:spcBef>
                <a:spcPts val="1100"/>
              </a:spcBef>
              <a:buClr>
                <a:schemeClr val="accent1"/>
              </a:buClr>
              <a:buSzPts val="1500"/>
              <a:buFont typeface="Calibri"/>
              <a:buNone/>
            </a:pPr>
            <a:endParaRPr lang="en-US" sz="1500" dirty="0" smtClean="0">
              <a:solidFill>
                <a:srgbClr val="3F3F3F"/>
              </a:solidFill>
              <a:latin typeface="Calibri"/>
              <a:ea typeface="Calibri"/>
              <a:cs typeface="Calibri"/>
              <a:sym typeface="Calibri"/>
            </a:endParaRPr>
          </a:p>
          <a:p>
            <a:pPr marL="63500" indent="38100">
              <a:lnSpc>
                <a:spcPct val="90000"/>
              </a:lnSpc>
              <a:spcBef>
                <a:spcPts val="1100"/>
              </a:spcBef>
              <a:buClr>
                <a:schemeClr val="accent1"/>
              </a:buClr>
              <a:buSzPts val="1500"/>
              <a:buFont typeface="Calibri"/>
              <a:buNone/>
            </a:pPr>
            <a:endParaRPr lang="en-US" sz="1500" dirty="0">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930836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Getting Help-</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46</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46</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46</a:t>
            </a:fld>
            <a:endParaRPr lang="uk-UA" dirty="0"/>
          </a:p>
        </p:txBody>
      </p:sp>
      <p:sp>
        <p:nvSpPr>
          <p:cNvPr id="6" name="Shape 1232"/>
          <p:cNvSpPr txBox="1">
            <a:spLocks/>
          </p:cNvSpPr>
          <p:nvPr/>
        </p:nvSpPr>
        <p:spPr>
          <a:xfrm>
            <a:off x="457200" y="1123949"/>
            <a:ext cx="8229600" cy="3477000"/>
          </a:xfrm>
          <a:prstGeom prst="rect">
            <a:avLst/>
          </a:prstGeom>
          <a:noFill/>
          <a:ln>
            <a:noFill/>
          </a:ln>
        </p:spPr>
        <p:txBody>
          <a:bodyPr spcFirstLastPara="1" wrap="square" lIns="0" tIns="34275" rIns="0" bIns="3427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8600" indent="-228600">
              <a:spcBef>
                <a:spcPts val="300"/>
              </a:spcBef>
              <a:buSzPts val="1600"/>
              <a:buFont typeface="Arial" pitchFamily="34" charset="0"/>
              <a:buChar char="•"/>
            </a:pPr>
            <a:r>
              <a:rPr lang="en-US" dirty="0" smtClean="0"/>
              <a:t>‘</a:t>
            </a:r>
            <a:r>
              <a:rPr lang="en-US" dirty="0" err="1" smtClean="0"/>
              <a:t>ctool</a:t>
            </a:r>
            <a:r>
              <a:rPr lang="en-US" dirty="0" smtClean="0"/>
              <a:t>’ by itself will give you a list of commands</a:t>
            </a:r>
          </a:p>
          <a:p>
            <a:pPr marL="228600" indent="-228600">
              <a:buSzPts val="1600"/>
              <a:buFont typeface="Arial" pitchFamily="34" charset="0"/>
              <a:buChar char="•"/>
            </a:pPr>
            <a:r>
              <a:rPr lang="en-US" dirty="0" smtClean="0"/>
              <a:t>Once you know the commands you can then get help on them individually by using </a:t>
            </a:r>
          </a:p>
          <a:p>
            <a:pPr marL="228600" lvl="1">
              <a:buSzPts val="1500"/>
            </a:pPr>
            <a:r>
              <a:rPr lang="en-US" sz="1500" dirty="0" smtClean="0"/>
              <a:t>-- </a:t>
            </a:r>
            <a:r>
              <a:rPr lang="en-US" sz="1500" dirty="0" err="1" smtClean="0"/>
              <a:t>ctool</a:t>
            </a:r>
            <a:r>
              <a:rPr lang="en-US" sz="1500" dirty="0" smtClean="0"/>
              <a:t> &lt;command name&gt; help </a:t>
            </a:r>
          </a:p>
          <a:p>
            <a:pPr marL="228600" lvl="1">
              <a:buSzPts val="1500"/>
            </a:pPr>
            <a:r>
              <a:rPr lang="en-US" sz="1500" dirty="0" smtClean="0"/>
              <a:t>-- Or </a:t>
            </a:r>
            <a:r>
              <a:rPr lang="en-US" sz="1500" dirty="0" err="1" smtClean="0"/>
              <a:t>ctool</a:t>
            </a:r>
            <a:r>
              <a:rPr lang="en-US" sz="1500" dirty="0" smtClean="0"/>
              <a:t> &lt;command name&gt; h</a:t>
            </a:r>
          </a:p>
          <a:p>
            <a:pPr marL="228600" indent="-228600">
              <a:buSzPts val="1600"/>
              <a:buFont typeface="Arial" pitchFamily="34" charset="0"/>
              <a:buChar char="•"/>
            </a:pPr>
            <a:r>
              <a:rPr lang="en-US" dirty="0" smtClean="0"/>
              <a:t>For example:</a:t>
            </a:r>
          </a:p>
          <a:p>
            <a:pPr marL="228600" lvl="1">
              <a:buSzPts val="1500"/>
            </a:pPr>
            <a:r>
              <a:rPr lang="en-US" sz="1500" dirty="0" smtClean="0"/>
              <a:t>-- </a:t>
            </a:r>
            <a:r>
              <a:rPr lang="en-US" sz="1500" dirty="0" err="1" smtClean="0"/>
              <a:t>ctool</a:t>
            </a:r>
            <a:r>
              <a:rPr lang="en-US" sz="1500" dirty="0" smtClean="0"/>
              <a:t> install –help</a:t>
            </a:r>
          </a:p>
          <a:p>
            <a:pPr marL="228600" lvl="1">
              <a:buSzPts val="1500"/>
            </a:pPr>
            <a:r>
              <a:rPr lang="en-US" sz="1500" dirty="0" smtClean="0"/>
              <a:t>-- </a:t>
            </a:r>
            <a:r>
              <a:rPr lang="en-US" sz="1500" dirty="0" err="1" smtClean="0"/>
              <a:t>ctool</a:t>
            </a:r>
            <a:r>
              <a:rPr lang="en-US" sz="1500" dirty="0" smtClean="0"/>
              <a:t> start –h</a:t>
            </a:r>
          </a:p>
          <a:p>
            <a:pPr marL="228600" lvl="1">
              <a:buSzPts val="1500"/>
            </a:pPr>
            <a:r>
              <a:rPr lang="en-US" sz="1500" dirty="0" smtClean="0"/>
              <a:t>-- </a:t>
            </a:r>
            <a:r>
              <a:rPr lang="en-US" sz="1500" dirty="0" err="1" smtClean="0"/>
              <a:t>ctool</a:t>
            </a:r>
            <a:r>
              <a:rPr lang="en-US" sz="1500" dirty="0" smtClean="0"/>
              <a:t> list help</a:t>
            </a:r>
            <a:endParaRPr lang="en-US" sz="1500" dirty="0">
              <a:solidFill>
                <a:srgbClr val="3F3F3F"/>
              </a:solidFill>
              <a:latin typeface="Courier New"/>
              <a:ea typeface="Courier New"/>
              <a:cs typeface="Courier New"/>
              <a:sym typeface="Courier New"/>
            </a:endParaRPr>
          </a:p>
        </p:txBody>
      </p:sp>
    </p:spTree>
    <p:extLst>
      <p:ext uri="{BB962C8B-B14F-4D97-AF65-F5344CB8AC3E}">
        <p14:creationId xmlns:p14="http://schemas.microsoft.com/office/powerpoint/2010/main" val="930836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Final on </a:t>
            </a:r>
            <a:r>
              <a:rPr lang="en-US" dirty="0" err="1" smtClean="0"/>
              <a:t>CTool</a:t>
            </a:r>
            <a:r>
              <a:rPr lang="en-US" dirty="0" smtClean="0"/>
              <a:t>:</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47</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47</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47</a:t>
            </a:fld>
            <a:endParaRPr lang="uk-UA" dirty="0"/>
          </a:p>
        </p:txBody>
      </p:sp>
      <p:sp>
        <p:nvSpPr>
          <p:cNvPr id="6" name="Shape 1239"/>
          <p:cNvSpPr txBox="1">
            <a:spLocks/>
          </p:cNvSpPr>
          <p:nvPr/>
        </p:nvSpPr>
        <p:spPr>
          <a:xfrm>
            <a:off x="457200" y="945356"/>
            <a:ext cx="8229600" cy="3477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spcBef>
                <a:spcPts val="280"/>
              </a:spcBef>
            </a:pPr>
            <a:r>
              <a:rPr lang="en-US" sz="1600" dirty="0" smtClean="0"/>
              <a:t>CTOOL is great for doing things in house</a:t>
            </a:r>
          </a:p>
          <a:p>
            <a:pPr marL="228600" indent="-228600">
              <a:spcBef>
                <a:spcPts val="280"/>
              </a:spcBef>
              <a:buSzPts val="1600"/>
              <a:buFont typeface="Arial" pitchFamily="34" charset="0"/>
              <a:buChar char="•"/>
            </a:pPr>
            <a:r>
              <a:rPr lang="en-US" sz="1600" dirty="0" smtClean="0"/>
              <a:t>Test something a customer is doing</a:t>
            </a:r>
          </a:p>
          <a:p>
            <a:pPr marL="228600" indent="-228600">
              <a:buSzPts val="1600"/>
              <a:buFont typeface="Arial" pitchFamily="34" charset="0"/>
              <a:buChar char="•"/>
            </a:pPr>
            <a:r>
              <a:rPr lang="en-US" sz="1600" dirty="0" smtClean="0"/>
              <a:t>Try something new for yourself</a:t>
            </a:r>
          </a:p>
          <a:p>
            <a:pPr marL="228600" indent="-228600">
              <a:buSzPts val="1600"/>
              <a:buFont typeface="Arial" pitchFamily="34" charset="0"/>
              <a:buChar char="•"/>
            </a:pPr>
            <a:r>
              <a:rPr lang="en-US" sz="1600" dirty="0" smtClean="0"/>
              <a:t>General experimentation</a:t>
            </a:r>
          </a:p>
          <a:p>
            <a:pPr>
              <a:spcBef>
                <a:spcPts val="280"/>
              </a:spcBef>
            </a:pPr>
            <a:r>
              <a:rPr lang="en-US" sz="1600" dirty="0" smtClean="0"/>
              <a:t>And </a:t>
            </a:r>
            <a:r>
              <a:rPr lang="en-US" sz="1600" dirty="0" err="1" smtClean="0"/>
              <a:t>RightScale</a:t>
            </a:r>
            <a:r>
              <a:rPr lang="en-US" sz="1600" dirty="0" smtClean="0"/>
              <a:t> is the cloud provider manager behind the scenes</a:t>
            </a:r>
          </a:p>
          <a:p>
            <a:pPr marL="228600" indent="-228600">
              <a:spcBef>
                <a:spcPts val="280"/>
              </a:spcBef>
              <a:buSzPts val="1600"/>
              <a:buFont typeface="Arial" pitchFamily="34" charset="0"/>
              <a:buChar char="•"/>
            </a:pPr>
            <a:r>
              <a:rPr lang="en-US" sz="1600" dirty="0" smtClean="0"/>
              <a:t>Used by CTOOL</a:t>
            </a:r>
          </a:p>
          <a:p>
            <a:pPr marL="228600" indent="-228600">
              <a:buSzPts val="1600"/>
              <a:buFont typeface="Arial" pitchFamily="34" charset="0"/>
              <a:buChar char="•"/>
            </a:pPr>
            <a:r>
              <a:rPr lang="en-US" sz="1600" dirty="0" smtClean="0"/>
              <a:t>Used by Asset Hub</a:t>
            </a:r>
          </a:p>
          <a:p>
            <a:pPr marL="228600" indent="-228600">
              <a:buSzPts val="1600"/>
              <a:buFont typeface="Arial" pitchFamily="34" charset="0"/>
              <a:buChar char="•"/>
            </a:pPr>
            <a:r>
              <a:rPr lang="en-US" sz="1600" dirty="0" smtClean="0"/>
              <a:t>Can build clusters based on templates</a:t>
            </a:r>
          </a:p>
          <a:p>
            <a:pPr>
              <a:spcBef>
                <a:spcPts val="280"/>
              </a:spcBef>
            </a:pPr>
            <a:r>
              <a:rPr lang="en-US" sz="1600" dirty="0" smtClean="0"/>
              <a:t>But what if you want to demo for a client how to easy it is to build a cluster on the cloud</a:t>
            </a:r>
          </a:p>
          <a:p>
            <a:pPr marL="228600" indent="-228600">
              <a:spcBef>
                <a:spcPts val="280"/>
              </a:spcBef>
              <a:buSzPts val="1600"/>
              <a:buFont typeface="Arial" pitchFamily="34" charset="0"/>
              <a:buChar char="•"/>
            </a:pPr>
            <a:r>
              <a:rPr lang="en-US" sz="1600" dirty="0" smtClean="0"/>
              <a:t>You don't want to use our internal tools</a:t>
            </a:r>
          </a:p>
          <a:p>
            <a:pPr marL="228600" indent="-228600">
              <a:buSzPts val="1600"/>
              <a:buFont typeface="Arial" pitchFamily="34" charset="0"/>
              <a:buChar char="•"/>
            </a:pPr>
            <a:r>
              <a:rPr lang="en-US" sz="1600" dirty="0" smtClean="0"/>
              <a:t>Because you want to demonstrate in a way they may do it themselves</a:t>
            </a:r>
            <a:endParaRPr lang="en-US" sz="1600" dirty="0"/>
          </a:p>
        </p:txBody>
      </p:sp>
    </p:spTree>
    <p:extLst>
      <p:ext uri="{BB962C8B-B14F-4D97-AF65-F5344CB8AC3E}">
        <p14:creationId xmlns:p14="http://schemas.microsoft.com/office/powerpoint/2010/main" val="9308369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Final on </a:t>
            </a:r>
            <a:r>
              <a:rPr lang="en-US" dirty="0" err="1"/>
              <a:t>CTool</a:t>
            </a:r>
            <a:r>
              <a:rPr lang="en-US" dirty="0"/>
              <a:t>:</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48</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48</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48</a:t>
            </a:fld>
            <a:endParaRPr lang="uk-UA" dirty="0"/>
          </a:p>
        </p:txBody>
      </p:sp>
      <p:sp>
        <p:nvSpPr>
          <p:cNvPr id="6" name="Shape 1256"/>
          <p:cNvSpPr txBox="1">
            <a:spLocks/>
          </p:cNvSpPr>
          <p:nvPr/>
        </p:nvSpPr>
        <p:spPr>
          <a:xfrm>
            <a:off x="457200" y="1123949"/>
            <a:ext cx="8229600" cy="3477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spcBef>
                <a:spcPts val="280"/>
              </a:spcBef>
            </a:pPr>
            <a:r>
              <a:rPr lang="en-US" dirty="0" smtClean="0"/>
              <a:t>While AWS is very common some customers prefer using other providers</a:t>
            </a:r>
          </a:p>
          <a:p>
            <a:pPr marL="228600" indent="-228600">
              <a:spcBef>
                <a:spcPts val="280"/>
              </a:spcBef>
              <a:buSzPts val="1600"/>
              <a:buFont typeface="Arial" pitchFamily="34" charset="0"/>
              <a:buChar char="•"/>
            </a:pPr>
            <a:r>
              <a:rPr lang="en-US" dirty="0" smtClean="0"/>
              <a:t>Maybe do to competition with Amazon</a:t>
            </a:r>
          </a:p>
          <a:p>
            <a:pPr marL="228600" indent="-228600">
              <a:buSzPts val="1600"/>
              <a:buFont typeface="Arial" pitchFamily="34" charset="0"/>
              <a:buChar char="•"/>
            </a:pPr>
            <a:r>
              <a:rPr lang="en-US" dirty="0" smtClean="0"/>
              <a:t>Maybe because they want to have a hybrid cloud strategy</a:t>
            </a:r>
          </a:p>
          <a:p>
            <a:pPr marL="228600" indent="-228600">
              <a:buSzPts val="1600"/>
              <a:buFont typeface="Arial" pitchFamily="34" charset="0"/>
              <a:buChar char="•"/>
            </a:pPr>
            <a:r>
              <a:rPr lang="en-US" dirty="0" smtClean="0"/>
              <a:t>Maybe because of previous relations with one provider over the other</a:t>
            </a:r>
          </a:p>
          <a:p>
            <a:pPr>
              <a:spcBef>
                <a:spcPts val="280"/>
              </a:spcBef>
            </a:pPr>
            <a:endParaRPr lang="en-US" dirty="0" smtClean="0"/>
          </a:p>
          <a:p>
            <a:pPr>
              <a:spcBef>
                <a:spcPts val="280"/>
              </a:spcBef>
            </a:pPr>
            <a:r>
              <a:rPr lang="en-US" dirty="0" smtClean="0"/>
              <a:t>We will not do an install on all providers available but do know</a:t>
            </a:r>
          </a:p>
          <a:p>
            <a:pPr marL="228600" indent="-228600">
              <a:spcBef>
                <a:spcPts val="280"/>
              </a:spcBef>
              <a:buSzPts val="1600"/>
              <a:buFont typeface="Arial" pitchFamily="34" charset="0"/>
              <a:buChar char="•"/>
            </a:pPr>
            <a:r>
              <a:rPr lang="en-US" dirty="0" smtClean="0"/>
              <a:t>CTOOL and </a:t>
            </a:r>
            <a:r>
              <a:rPr lang="en-US" dirty="0" err="1" smtClean="0"/>
              <a:t>RightScale</a:t>
            </a:r>
            <a:r>
              <a:rPr lang="en-US" dirty="0" smtClean="0"/>
              <a:t> can provision in AWS or GCE</a:t>
            </a:r>
          </a:p>
          <a:p>
            <a:pPr marL="228600" indent="-228600">
              <a:buSzPts val="1600"/>
              <a:buFont typeface="Arial" pitchFamily="34" charset="0"/>
              <a:buChar char="•"/>
            </a:pPr>
            <a:r>
              <a:rPr lang="en-US" dirty="0" smtClean="0"/>
              <a:t>We have a Strong Partner with Azure</a:t>
            </a:r>
          </a:p>
          <a:p>
            <a:pPr marL="228600" indent="-228600">
              <a:buSzPts val="1600"/>
              <a:buFont typeface="Arial" pitchFamily="34" charset="0"/>
              <a:buChar char="•"/>
            </a:pPr>
            <a:r>
              <a:rPr lang="en-US" dirty="0" smtClean="0"/>
              <a:t>DMC currently uses Azure and AWS</a:t>
            </a:r>
          </a:p>
          <a:p>
            <a:pPr marL="228600" indent="-228600">
              <a:buSzPts val="1600"/>
              <a:buFont typeface="Arial" pitchFamily="34" charset="0"/>
              <a:buChar char="•"/>
            </a:pPr>
            <a:r>
              <a:rPr lang="en-US" dirty="0" smtClean="0"/>
              <a:t>DMC is looking to add either Oracle Cloud or GCE in the near future</a:t>
            </a:r>
          </a:p>
          <a:p>
            <a:pPr>
              <a:spcBef>
                <a:spcPts val="280"/>
              </a:spcBef>
            </a:pPr>
            <a:endParaRPr lang="en-US" dirty="0" smtClean="0"/>
          </a:p>
          <a:p>
            <a:pPr>
              <a:spcBef>
                <a:spcPts val="280"/>
              </a:spcBef>
            </a:pPr>
            <a:r>
              <a:rPr lang="en-US" dirty="0" smtClean="0"/>
              <a:t>No matter which provider you choose the DSE steps are the same and provisioning is based upon the individual console</a:t>
            </a:r>
            <a:endParaRPr lang="en-US" dirty="0"/>
          </a:p>
        </p:txBody>
      </p:sp>
    </p:spTree>
    <p:extLst>
      <p:ext uri="{BB962C8B-B14F-4D97-AF65-F5344CB8AC3E}">
        <p14:creationId xmlns:p14="http://schemas.microsoft.com/office/powerpoint/2010/main" val="930836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Just Power Tools, EBDSE:</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49</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49</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49</a:t>
            </a:fld>
            <a:endParaRPr lang="uk-UA" dirty="0"/>
          </a:p>
        </p:txBody>
      </p:sp>
    </p:spTree>
    <p:extLst>
      <p:ext uri="{BB962C8B-B14F-4D97-AF65-F5344CB8AC3E}">
        <p14:creationId xmlns:p14="http://schemas.microsoft.com/office/powerpoint/2010/main" val="3997129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smtClean="0"/>
              <a:t>Available to You:</a:t>
            </a:r>
            <a:endParaRPr lang="en-US" sz="3200"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5</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5</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5</a:t>
            </a:fld>
            <a:endParaRPr lang="uk-UA" dirty="0"/>
          </a:p>
        </p:txBody>
      </p:sp>
      <p:grpSp>
        <p:nvGrpSpPr>
          <p:cNvPr id="6" name="Group 5"/>
          <p:cNvGrpSpPr/>
          <p:nvPr/>
        </p:nvGrpSpPr>
        <p:grpSpPr>
          <a:xfrm>
            <a:off x="5326641" y="651371"/>
            <a:ext cx="3336731" cy="3918375"/>
            <a:chOff x="533399" y="1854876"/>
            <a:chExt cx="3581401" cy="4205694"/>
          </a:xfrm>
        </p:grpSpPr>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885639" y="5194452"/>
              <a:ext cx="229161" cy="86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760" y="5181600"/>
              <a:ext cx="229161" cy="86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1167553" y="3686636"/>
              <a:ext cx="1447800" cy="304800"/>
            </a:xfrm>
            <a:prstGeom prst="rect">
              <a:avLst/>
            </a:prstGeom>
            <a:solidFill>
              <a:srgbClr val="00B0F0">
                <a:alpha val="30000"/>
              </a:srgbClr>
            </a:solidFill>
            <a:ln>
              <a:noFill/>
            </a:ln>
            <a:scene3d>
              <a:camera prst="orthographicFront">
                <a:rot lat="600000" lon="19499988" rev="0"/>
              </a:camera>
              <a:lightRig rig="threePt" dir="t"/>
            </a:scene3d>
            <a:sp3d extrusionH="152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accent1">
                      <a:lumMod val="75000"/>
                    </a:schemeClr>
                  </a:solidFill>
                </a:rPr>
                <a:t>RightScale</a:t>
              </a:r>
              <a:endParaRPr lang="en-US" dirty="0">
                <a:solidFill>
                  <a:schemeClr val="accent1">
                    <a:lumMod val="75000"/>
                  </a:schemeClr>
                </a:solidFill>
              </a:endParaRPr>
            </a:p>
          </p:txBody>
        </p:sp>
        <p:sp>
          <p:nvSpPr>
            <p:cNvPr id="12" name="Rectangle 11"/>
            <p:cNvSpPr/>
            <p:nvPr/>
          </p:nvSpPr>
          <p:spPr>
            <a:xfrm>
              <a:off x="1784096" y="2743200"/>
              <a:ext cx="1295400" cy="457200"/>
            </a:xfrm>
            <a:prstGeom prst="rect">
              <a:avLst/>
            </a:prstGeom>
            <a:solidFill>
              <a:srgbClr val="FFC000">
                <a:alpha val="30000"/>
              </a:srgbClr>
            </a:solidFill>
            <a:ln>
              <a:noFill/>
            </a:ln>
            <a:scene3d>
              <a:camera prst="orthographicFront">
                <a:rot lat="600000" lon="19499988" rev="0"/>
              </a:camera>
              <a:lightRig rig="threePt" dir="t"/>
            </a:scene3d>
            <a:sp3d extrusionH="152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accent1">
                      <a:lumMod val="75000"/>
                    </a:schemeClr>
                  </a:solidFill>
                </a:rPr>
                <a:t>CTool</a:t>
              </a:r>
              <a:endParaRPr lang="en-US" dirty="0">
                <a:solidFill>
                  <a:schemeClr val="accent1">
                    <a:lumMod val="75000"/>
                  </a:schemeClr>
                </a:solidFill>
              </a:endParaRPr>
            </a:p>
          </p:txBody>
        </p:sp>
        <p:sp>
          <p:nvSpPr>
            <p:cNvPr id="13" name="Rectangle 12"/>
            <p:cNvSpPr/>
            <p:nvPr/>
          </p:nvSpPr>
          <p:spPr>
            <a:xfrm>
              <a:off x="787908" y="1854876"/>
              <a:ext cx="3022092" cy="457200"/>
            </a:xfrm>
            <a:prstGeom prst="rect">
              <a:avLst/>
            </a:prstGeom>
            <a:solidFill>
              <a:srgbClr val="92D050">
                <a:alpha val="30000"/>
              </a:srgbClr>
            </a:solidFill>
            <a:ln>
              <a:noFill/>
            </a:ln>
            <a:scene3d>
              <a:camera prst="orthographicFront">
                <a:rot lat="600000" lon="19499988" rev="0"/>
              </a:camera>
              <a:lightRig rig="threePt" dir="t"/>
            </a:scene3d>
            <a:sp3d extrusionH="152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accent1">
                      <a:lumMod val="75000"/>
                    </a:schemeClr>
                  </a:solidFill>
                </a:rPr>
                <a:t>PowerTools</a:t>
              </a:r>
              <a:r>
                <a:rPr lang="en-US" dirty="0" smtClean="0">
                  <a:solidFill>
                    <a:schemeClr val="accent1">
                      <a:lumMod val="75000"/>
                    </a:schemeClr>
                  </a:solidFill>
                </a:rPr>
                <a:t> / EBDSE</a:t>
              </a:r>
              <a:endParaRPr lang="en-US" dirty="0">
                <a:solidFill>
                  <a:schemeClr val="accent1">
                    <a:lumMod val="75000"/>
                  </a:schemeClr>
                </a:solidFill>
              </a:endParaRPr>
            </a:p>
          </p:txBody>
        </p:sp>
        <p:cxnSp>
          <p:nvCxnSpPr>
            <p:cNvPr id="14" name="Straight Arrow Connector 13"/>
            <p:cNvCxnSpPr/>
            <p:nvPr/>
          </p:nvCxnSpPr>
          <p:spPr>
            <a:xfrm>
              <a:off x="1524000" y="3991436"/>
              <a:ext cx="0" cy="504364"/>
            </a:xfrm>
            <a:prstGeom prst="straightConnector1">
              <a:avLst/>
            </a:prstGeom>
            <a:ln w="53975" cap="flat" cmpd="sng">
              <a:prstDash val="solid"/>
              <a:round/>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981200" y="3114135"/>
              <a:ext cx="0" cy="519584"/>
            </a:xfrm>
            <a:prstGeom prst="straightConnector1">
              <a:avLst/>
            </a:prstGeom>
            <a:ln w="53975" cap="flat" cmpd="sng">
              <a:solidFill>
                <a:schemeClr val="accent3">
                  <a:lumMod val="60000"/>
                  <a:lumOff val="40000"/>
                </a:schemeClr>
              </a:solidFill>
              <a:prstDash val="solid"/>
              <a:round/>
              <a:tailEnd type="arrow"/>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399" y="4878580"/>
              <a:ext cx="1087231" cy="814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2971" y="4572000"/>
              <a:ext cx="1256963" cy="818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2078" y="5248551"/>
              <a:ext cx="1042987" cy="65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TextBox 1"/>
          <p:cNvSpPr txBox="1"/>
          <p:nvPr/>
        </p:nvSpPr>
        <p:spPr>
          <a:xfrm>
            <a:off x="325821" y="791819"/>
            <a:ext cx="3294492" cy="3970318"/>
          </a:xfrm>
          <a:prstGeom prst="rect">
            <a:avLst/>
          </a:prstGeom>
          <a:noFill/>
        </p:spPr>
        <p:txBody>
          <a:bodyPr wrap="none" rtlCol="0">
            <a:spAutoFit/>
          </a:bodyPr>
          <a:lstStyle/>
          <a:p>
            <a:pPr marL="231775" indent="-231775">
              <a:buFont typeface="Arial" pitchFamily="34" charset="0"/>
              <a:buChar char="•"/>
            </a:pPr>
            <a:r>
              <a:rPr lang="en-US" sz="1800" dirty="0" smtClean="0"/>
              <a:t>GCE, AWS, Azure</a:t>
            </a:r>
          </a:p>
          <a:p>
            <a:pPr marL="231775" indent="-231775">
              <a:buFont typeface="Arial" pitchFamily="34" charset="0"/>
              <a:buChar char="•"/>
            </a:pPr>
            <a:r>
              <a:rPr lang="en-US" sz="1800" dirty="0" err="1" smtClean="0"/>
              <a:t>RightScale</a:t>
            </a:r>
            <a:endParaRPr lang="en-US" sz="1800" dirty="0" smtClean="0"/>
          </a:p>
          <a:p>
            <a:pPr defTabSz="231775"/>
            <a:r>
              <a:rPr lang="en-US" sz="1800" dirty="0" smtClean="0"/>
              <a:t>		-- 3</a:t>
            </a:r>
            <a:r>
              <a:rPr lang="en-US" sz="1800" baseline="30000" dirty="0" smtClean="0"/>
              <a:t>rd</a:t>
            </a:r>
            <a:r>
              <a:rPr lang="en-US" sz="1800" dirty="0" smtClean="0"/>
              <a:t> party tool</a:t>
            </a:r>
          </a:p>
          <a:p>
            <a:pPr defTabSz="231775"/>
            <a:r>
              <a:rPr lang="en-US" sz="1800" dirty="0"/>
              <a:t>	</a:t>
            </a:r>
            <a:r>
              <a:rPr lang="en-US" sz="1800" dirty="0" smtClean="0"/>
              <a:t>	-- Multi-cloud provider</a:t>
            </a:r>
          </a:p>
          <a:p>
            <a:pPr defTabSz="231775"/>
            <a:r>
              <a:rPr lang="en-US" sz="1800" dirty="0"/>
              <a:t>	</a:t>
            </a:r>
            <a:r>
              <a:rPr lang="en-US" sz="1800" dirty="0" smtClean="0"/>
              <a:t>	-- Give you (empty) VMs</a:t>
            </a:r>
          </a:p>
          <a:p>
            <a:pPr defTabSz="231775"/>
            <a:r>
              <a:rPr lang="en-US" sz="1800" dirty="0"/>
              <a:t>	</a:t>
            </a:r>
            <a:r>
              <a:rPr lang="en-US" sz="1800" dirty="0" smtClean="0"/>
              <a:t>	-- Azure coming</a:t>
            </a:r>
          </a:p>
          <a:p>
            <a:pPr marL="231775" indent="-231775">
              <a:buFont typeface="Arial" pitchFamily="34" charset="0"/>
              <a:buChar char="•"/>
            </a:pPr>
            <a:r>
              <a:rPr lang="en-US" sz="1800" dirty="0" err="1" smtClean="0"/>
              <a:t>CTool</a:t>
            </a:r>
            <a:endParaRPr lang="en-US" sz="1800" dirty="0" smtClean="0"/>
          </a:p>
          <a:p>
            <a:pPr defTabSz="231775"/>
            <a:r>
              <a:rPr lang="en-US" sz="1800" dirty="0" smtClean="0"/>
              <a:t>		-- Internal tool</a:t>
            </a:r>
          </a:p>
          <a:p>
            <a:pPr defTabSz="231775"/>
            <a:r>
              <a:rPr lang="en-US" sz="1800" dirty="0"/>
              <a:t>	</a:t>
            </a:r>
            <a:r>
              <a:rPr lang="en-US" sz="1800" dirty="0" smtClean="0"/>
              <a:t>	-- Uses </a:t>
            </a:r>
            <a:r>
              <a:rPr lang="en-US" sz="1800" dirty="0" err="1" smtClean="0"/>
              <a:t>RightScale</a:t>
            </a:r>
            <a:endParaRPr lang="en-US" sz="1800" dirty="0" smtClean="0"/>
          </a:p>
          <a:p>
            <a:pPr defTabSz="231775"/>
            <a:r>
              <a:rPr lang="en-US" sz="1800" dirty="0"/>
              <a:t>	</a:t>
            </a:r>
            <a:r>
              <a:rPr lang="en-US" sz="1800" dirty="0" smtClean="0"/>
              <a:t>	-- Gives you DSE clusters</a:t>
            </a:r>
          </a:p>
          <a:p>
            <a:pPr marL="231775" indent="-231775">
              <a:buFont typeface="Arial" pitchFamily="34" charset="0"/>
              <a:buChar char="•"/>
            </a:pPr>
            <a:r>
              <a:rPr lang="en-US" sz="1800" dirty="0" err="1" smtClean="0"/>
              <a:t>PowerTools</a:t>
            </a:r>
            <a:r>
              <a:rPr lang="en-US" sz="1800" dirty="0" smtClean="0"/>
              <a:t>/EBDSE</a:t>
            </a:r>
          </a:p>
          <a:p>
            <a:pPr defTabSz="231775">
              <a:tabLst>
                <a:tab pos="231775" algn="l"/>
              </a:tabLst>
            </a:pPr>
            <a:r>
              <a:rPr lang="en-US" sz="1800" dirty="0"/>
              <a:t>	</a:t>
            </a:r>
            <a:r>
              <a:rPr lang="en-US" sz="1800" dirty="0" smtClean="0"/>
              <a:t>	-- "Engine Block for DSE"</a:t>
            </a:r>
          </a:p>
          <a:p>
            <a:pPr defTabSz="231775">
              <a:tabLst>
                <a:tab pos="231775" algn="l"/>
              </a:tabLst>
            </a:pPr>
            <a:r>
              <a:rPr lang="en-US" sz="1800" dirty="0"/>
              <a:t>	</a:t>
            </a:r>
            <a:r>
              <a:rPr lang="en-US" sz="1800" dirty="0" smtClean="0"/>
              <a:t>-- Apps, data</a:t>
            </a:r>
          </a:p>
          <a:p>
            <a:pPr marL="231775" indent="-231775">
              <a:buFont typeface="Arial" pitchFamily="34" charset="0"/>
              <a:buChar char="•"/>
            </a:pPr>
            <a:endParaRPr lang="en-US" sz="1800" dirty="0" smtClean="0"/>
          </a:p>
        </p:txBody>
      </p:sp>
    </p:spTree>
    <p:extLst>
      <p:ext uri="{BB962C8B-B14F-4D97-AF65-F5344CB8AC3E}">
        <p14:creationId xmlns:p14="http://schemas.microsoft.com/office/powerpoint/2010/main" val="17963268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 dirty="0"/>
              <a:t>Power Tools</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50</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50</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50</a:t>
            </a:fld>
            <a:endParaRPr lang="uk-UA" dirty="0"/>
          </a:p>
        </p:txBody>
      </p:sp>
      <p:sp>
        <p:nvSpPr>
          <p:cNvPr id="6" name="Shape 1833"/>
          <p:cNvSpPr txBox="1">
            <a:spLocks/>
          </p:cNvSpPr>
          <p:nvPr/>
        </p:nvSpPr>
        <p:spPr>
          <a:xfrm>
            <a:off x="457200" y="1123949"/>
            <a:ext cx="8229600" cy="34770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Clr>
                <a:schemeClr val="dk1"/>
              </a:buClr>
              <a:buFont typeface="Arial"/>
              <a:buNone/>
            </a:pPr>
            <a:r>
              <a:rPr lang="en-US" dirty="0" smtClean="0"/>
              <a:t>The Vanguard group has been working on a number of tools for internal consumption</a:t>
            </a:r>
          </a:p>
          <a:p>
            <a:pPr marL="228600" indent="-228600">
              <a:buSzPts val="1600"/>
              <a:buFont typeface="Arial" pitchFamily="34" charset="0"/>
              <a:buChar char="•"/>
            </a:pPr>
            <a:r>
              <a:rPr lang="en-US" dirty="0" smtClean="0"/>
              <a:t>We have already spoke some about </a:t>
            </a:r>
            <a:r>
              <a:rPr lang="en-US" dirty="0" err="1" smtClean="0"/>
              <a:t>AssetHub</a:t>
            </a:r>
            <a:endParaRPr lang="en-US" dirty="0" smtClean="0"/>
          </a:p>
          <a:p>
            <a:pPr marL="228600" indent="-228600">
              <a:buSzPts val="1600"/>
              <a:buFont typeface="Arial" pitchFamily="34" charset="0"/>
              <a:buChar char="•"/>
            </a:pPr>
            <a:r>
              <a:rPr lang="en-US" dirty="0" smtClean="0"/>
              <a:t>We next want to introduce EBDSE </a:t>
            </a:r>
          </a:p>
          <a:p>
            <a:pPr marL="228600" lvl="1">
              <a:buSzPts val="1400"/>
            </a:pPr>
            <a:r>
              <a:rPr lang="en-US" dirty="0" smtClean="0"/>
              <a:t>-- Engine Block for DSE</a:t>
            </a:r>
          </a:p>
          <a:p>
            <a:pPr marL="228600" lvl="1">
              <a:buSzPts val="1400"/>
            </a:pPr>
            <a:r>
              <a:rPr lang="en-US" dirty="0" smtClean="0"/>
              <a:t>-- Internal tool used for testing all aspects of DSE not just the Core as per </a:t>
            </a:r>
            <a:r>
              <a:rPr lang="en-US" dirty="0" err="1" smtClean="0"/>
              <a:t>cassandrastress</a:t>
            </a:r>
            <a:endParaRPr lang="en-US" dirty="0" smtClean="0"/>
          </a:p>
          <a:p>
            <a:pPr marL="228600" indent="-228600">
              <a:buSzPts val="1600"/>
              <a:buFont typeface="Arial" pitchFamily="34" charset="0"/>
              <a:buChar char="•"/>
            </a:pPr>
            <a:r>
              <a:rPr lang="en-US" dirty="0" smtClean="0"/>
              <a:t>Slack channel can be found at </a:t>
            </a:r>
          </a:p>
          <a:p>
            <a:pPr marL="228600" lvl="1">
              <a:buSzPts val="1400"/>
            </a:pPr>
            <a:r>
              <a:rPr lang="en-US" dirty="0" smtClean="0"/>
              <a:t>-- #</a:t>
            </a:r>
            <a:r>
              <a:rPr lang="en-US" dirty="0" err="1" smtClean="0"/>
              <a:t>ebdse</a:t>
            </a:r>
            <a:endParaRPr lang="en-US" dirty="0" smtClean="0"/>
          </a:p>
          <a:p>
            <a:pPr marL="228600" indent="-228600">
              <a:buSzPts val="1600"/>
              <a:buFont typeface="Arial" pitchFamily="34" charset="0"/>
              <a:buChar char="•"/>
            </a:pPr>
            <a:r>
              <a:rPr lang="en-US" dirty="0" smtClean="0"/>
              <a:t>Documentation can be found at</a:t>
            </a:r>
          </a:p>
          <a:p>
            <a:pPr marL="228600" lvl="1">
              <a:buSzPts val="1400"/>
            </a:pPr>
            <a:r>
              <a:rPr lang="en-US" dirty="0" smtClean="0"/>
              <a:t>-- </a:t>
            </a:r>
            <a:r>
              <a:rPr lang="en-US" dirty="0"/>
              <a:t>https://powertools.datastax.com/intro/powertools/</a:t>
            </a:r>
            <a:endParaRPr lang="en-US" dirty="0" smtClean="0"/>
          </a:p>
          <a:p>
            <a:pPr marL="228600" lvl="1">
              <a:buSzPts val="1400"/>
            </a:pPr>
            <a:r>
              <a:rPr lang="en-US" dirty="0" smtClean="0"/>
              <a:t>-- Use academy login to access</a:t>
            </a:r>
          </a:p>
          <a:p>
            <a:pPr>
              <a:lnSpc>
                <a:spcPct val="115000"/>
              </a:lnSpc>
            </a:pPr>
            <a:endParaRPr lang="en-US" sz="1600" dirty="0" smtClean="0"/>
          </a:p>
          <a:p>
            <a:pPr>
              <a:lnSpc>
                <a:spcPct val="115000"/>
              </a:lnSpc>
              <a:buClr>
                <a:srgbClr val="000000"/>
              </a:buClr>
              <a:buSzPts val="1100"/>
              <a:buFont typeface="Arial"/>
              <a:buNone/>
            </a:pPr>
            <a:endParaRPr lang="en-US" sz="1600" dirty="0"/>
          </a:p>
        </p:txBody>
      </p:sp>
    </p:spTree>
    <p:extLst>
      <p:ext uri="{BB962C8B-B14F-4D97-AF65-F5344CB8AC3E}">
        <p14:creationId xmlns:p14="http://schemas.microsoft.com/office/powerpoint/2010/main" val="39971299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 dirty="0"/>
              <a:t>Introduction to EBDSE</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51</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51</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51</a:t>
            </a:fld>
            <a:endParaRPr lang="uk-UA" dirty="0"/>
          </a:p>
        </p:txBody>
      </p:sp>
      <p:sp>
        <p:nvSpPr>
          <p:cNvPr id="6" name="Shape 1841"/>
          <p:cNvSpPr txBox="1">
            <a:spLocks/>
          </p:cNvSpPr>
          <p:nvPr/>
        </p:nvSpPr>
        <p:spPr>
          <a:xfrm>
            <a:off x="457200" y="1123949"/>
            <a:ext cx="8229600" cy="34770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Clr>
                <a:schemeClr val="dk1"/>
              </a:buClr>
              <a:buFont typeface="Arial"/>
              <a:buNone/>
            </a:pPr>
            <a:r>
              <a:rPr lang="en-US" dirty="0" smtClean="0"/>
              <a:t>Cassandra Stress is very useful to become familiar with</a:t>
            </a:r>
          </a:p>
          <a:p>
            <a:pPr marL="228600" indent="-228600">
              <a:buSzPts val="1600"/>
              <a:buFont typeface="Arial" pitchFamily="34" charset="0"/>
              <a:buChar char="•"/>
              <a:tabLst>
                <a:tab pos="171450" algn="l"/>
              </a:tabLst>
            </a:pPr>
            <a:r>
              <a:rPr lang="en-US" dirty="0" smtClean="0"/>
              <a:t>Part of toolset that comes with Open Source Cassandra</a:t>
            </a:r>
          </a:p>
          <a:p>
            <a:pPr marL="228600" indent="-228600">
              <a:buSzPts val="1600"/>
              <a:buFont typeface="Arial" pitchFamily="34" charset="0"/>
              <a:buChar char="•"/>
              <a:tabLst>
                <a:tab pos="171450" algn="l"/>
              </a:tabLst>
            </a:pPr>
            <a:r>
              <a:rPr lang="en-US" dirty="0" smtClean="0"/>
              <a:t>Clients may be familiar with or even already using</a:t>
            </a:r>
          </a:p>
          <a:p>
            <a:pPr marL="228600" indent="-228600">
              <a:buSzPts val="1600"/>
              <a:buFont typeface="Arial" pitchFamily="34" charset="0"/>
              <a:buChar char="•"/>
              <a:tabLst>
                <a:tab pos="171450" algn="l"/>
              </a:tabLst>
            </a:pPr>
            <a:r>
              <a:rPr lang="en-US" dirty="0" smtClean="0"/>
              <a:t>Thus they may have questions about it</a:t>
            </a:r>
          </a:p>
          <a:p>
            <a:endParaRPr lang="en-US" dirty="0" smtClean="0"/>
          </a:p>
          <a:p>
            <a:r>
              <a:rPr lang="en-US" dirty="0" smtClean="0"/>
              <a:t>But it doesn’t</a:t>
            </a:r>
          </a:p>
          <a:p>
            <a:pPr marL="228600" indent="-228600">
              <a:buSzPts val="1600"/>
              <a:buFont typeface="Arial" pitchFamily="34" charset="0"/>
              <a:buChar char="•"/>
              <a:tabLst>
                <a:tab pos="228600" algn="l"/>
              </a:tabLst>
            </a:pPr>
            <a:r>
              <a:rPr lang="en-US" dirty="0" smtClean="0"/>
              <a:t>Have user friendly data</a:t>
            </a:r>
          </a:p>
          <a:p>
            <a:pPr marL="228600" indent="-228600">
              <a:buSzPts val="1600"/>
              <a:buFont typeface="Arial" pitchFamily="34" charset="0"/>
              <a:buChar char="•"/>
              <a:tabLst>
                <a:tab pos="228600" algn="l"/>
              </a:tabLst>
            </a:pPr>
            <a:r>
              <a:rPr lang="en-US" dirty="0" smtClean="0"/>
              <a:t>Work well for testing Search</a:t>
            </a:r>
          </a:p>
          <a:p>
            <a:pPr marL="228600" indent="-228600">
              <a:buSzPts val="1600"/>
              <a:buFont typeface="Arial" pitchFamily="34" charset="0"/>
              <a:buChar char="•"/>
              <a:tabLst>
                <a:tab pos="228600" algn="l"/>
              </a:tabLst>
            </a:pPr>
            <a:r>
              <a:rPr lang="en-US" dirty="0" smtClean="0"/>
              <a:t>Hard to make useful data for Analytics tests</a:t>
            </a:r>
          </a:p>
          <a:p>
            <a:pPr marL="228600" indent="-228600">
              <a:buSzPts val="1600"/>
              <a:buFont typeface="Arial" pitchFamily="34" charset="0"/>
              <a:buChar char="•"/>
              <a:tabLst>
                <a:tab pos="228600" algn="l"/>
              </a:tabLst>
            </a:pPr>
            <a:r>
              <a:rPr lang="en-US" dirty="0" smtClean="0"/>
              <a:t>Can’t test DSE graph loads</a:t>
            </a:r>
          </a:p>
          <a:p>
            <a:endParaRPr lang="en-US" dirty="0" smtClean="0"/>
          </a:p>
          <a:p>
            <a:r>
              <a:rPr lang="en-US" dirty="0" smtClean="0"/>
              <a:t>So an internal tool has been developed </a:t>
            </a:r>
          </a:p>
          <a:p>
            <a:pPr marL="228600" indent="-228600">
              <a:buSzPts val="1600"/>
              <a:buFont typeface="Arial" pitchFamily="34" charset="0"/>
              <a:buChar char="•"/>
            </a:pPr>
            <a:r>
              <a:rPr lang="en-US" dirty="0" smtClean="0"/>
              <a:t>EBDSE</a:t>
            </a:r>
            <a:endParaRPr lang="en-US" dirty="0"/>
          </a:p>
        </p:txBody>
      </p:sp>
    </p:spTree>
    <p:extLst>
      <p:ext uri="{BB962C8B-B14F-4D97-AF65-F5344CB8AC3E}">
        <p14:creationId xmlns:p14="http://schemas.microsoft.com/office/powerpoint/2010/main" val="39971299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 dirty="0"/>
              <a:t>EBDSE</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52</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52</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52</a:t>
            </a:fld>
            <a:endParaRPr lang="uk-UA" dirty="0"/>
          </a:p>
        </p:txBody>
      </p:sp>
      <p:sp>
        <p:nvSpPr>
          <p:cNvPr id="6" name="Shape 1848"/>
          <p:cNvSpPr txBox="1">
            <a:spLocks/>
          </p:cNvSpPr>
          <p:nvPr/>
        </p:nvSpPr>
        <p:spPr>
          <a:xfrm>
            <a:off x="457200" y="1123949"/>
            <a:ext cx="8229600" cy="34770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Clr>
                <a:schemeClr val="dk1"/>
              </a:buClr>
              <a:buFont typeface="Arial"/>
              <a:buNone/>
            </a:pPr>
            <a:r>
              <a:rPr lang="en-US" dirty="0" smtClean="0"/>
              <a:t>Is an internal </a:t>
            </a:r>
            <a:r>
              <a:rPr lang="en-US" b="1" i="1" dirty="0" smtClean="0"/>
              <a:t>only</a:t>
            </a:r>
            <a:r>
              <a:rPr lang="en-US" dirty="0" smtClean="0"/>
              <a:t> toolset</a:t>
            </a:r>
          </a:p>
          <a:p>
            <a:pPr marL="228600" indent="-228600">
              <a:buSzPts val="1600"/>
              <a:buFont typeface="Arial" pitchFamily="34" charset="0"/>
              <a:buChar char="•"/>
            </a:pPr>
            <a:r>
              <a:rPr lang="en-US" dirty="0" smtClean="0"/>
              <a:t>You can’t leave a copy of it at a customer site</a:t>
            </a:r>
          </a:p>
          <a:p>
            <a:pPr marL="228600" lvl="1">
              <a:buSzPts val="1400"/>
            </a:pPr>
            <a:r>
              <a:rPr lang="en-US" dirty="0" smtClean="0"/>
              <a:t>-- Of course you can leave the results of the test, the metrics and such, just not the tool itself</a:t>
            </a:r>
          </a:p>
          <a:p>
            <a:pPr marL="228600" indent="-228600">
              <a:buSzPts val="1600"/>
              <a:buFont typeface="Arial" pitchFamily="34" charset="0"/>
              <a:buChar char="•"/>
            </a:pPr>
            <a:r>
              <a:rPr lang="en-US" dirty="0" smtClean="0"/>
              <a:t>It is a carrot for sales and services to unfold our product</a:t>
            </a:r>
          </a:p>
          <a:p>
            <a:pPr marL="228600" indent="-228600">
              <a:buSzPts val="1600"/>
              <a:buFont typeface="Arial" pitchFamily="34" charset="0"/>
              <a:buChar char="•"/>
            </a:pPr>
            <a:r>
              <a:rPr lang="en-US" dirty="0" smtClean="0"/>
              <a:t>We want to protect ourselves from having an internal tool used against us by competitors</a:t>
            </a:r>
          </a:p>
          <a:p>
            <a:r>
              <a:rPr lang="en-US" dirty="0" smtClean="0"/>
              <a:t>Initially designed to enhance the sales cycle</a:t>
            </a:r>
          </a:p>
          <a:p>
            <a:pPr marL="228600" indent="-228600">
              <a:buSzPts val="1600"/>
              <a:buFont typeface="Arial" pitchFamily="34" charset="0"/>
              <a:buChar char="•"/>
            </a:pPr>
            <a:r>
              <a:rPr lang="en-US" dirty="0" smtClean="0"/>
              <a:t>Be able to do a quick demo</a:t>
            </a:r>
          </a:p>
          <a:p>
            <a:pPr marL="228600" indent="-228600">
              <a:buSzPts val="1600"/>
              <a:buFont typeface="Arial" pitchFamily="34" charset="0"/>
              <a:buChar char="•"/>
            </a:pPr>
            <a:r>
              <a:rPr lang="en-US" dirty="0" smtClean="0"/>
              <a:t>Rapidly showcase a Proof of Technology (POT) </a:t>
            </a:r>
          </a:p>
          <a:p>
            <a:pPr marL="228600" lvl="1">
              <a:buSzPts val="1400"/>
              <a:tabLst>
                <a:tab pos="228600" algn="l"/>
              </a:tabLst>
            </a:pPr>
            <a:r>
              <a:rPr lang="en-US" dirty="0" smtClean="0"/>
              <a:t>-- SE’s may want to note that fact for their project</a:t>
            </a:r>
          </a:p>
          <a:p>
            <a:pPr marL="228600" lvl="1">
              <a:buSzPts val="1400"/>
              <a:tabLst>
                <a:tab pos="228600" algn="l"/>
              </a:tabLst>
            </a:pPr>
            <a:r>
              <a:rPr lang="en-US" dirty="0" smtClean="0"/>
              <a:t>-- Many </a:t>
            </a:r>
            <a:r>
              <a:rPr lang="en-US" dirty="0" err="1" smtClean="0"/>
              <a:t>AssetHub</a:t>
            </a:r>
            <a:r>
              <a:rPr lang="en-US" dirty="0" smtClean="0"/>
              <a:t> assets use EBDSE for testing within</a:t>
            </a:r>
          </a:p>
          <a:p>
            <a:pPr marL="228600" indent="-228600">
              <a:buSzPts val="1600"/>
              <a:buFont typeface="Arial" pitchFamily="34" charset="0"/>
              <a:buChar char="•"/>
            </a:pPr>
            <a:r>
              <a:rPr lang="en-US" dirty="0" smtClean="0"/>
              <a:t>Demonstrate a user experience that will </a:t>
            </a:r>
            <a:r>
              <a:rPr lang="en-US" i="1" dirty="0" smtClean="0"/>
              <a:t>scale</a:t>
            </a:r>
            <a:endParaRPr lang="en-US" dirty="0" smtClean="0"/>
          </a:p>
          <a:p>
            <a:endParaRPr lang="en-US" dirty="0"/>
          </a:p>
        </p:txBody>
      </p:sp>
    </p:spTree>
    <p:extLst>
      <p:ext uri="{BB962C8B-B14F-4D97-AF65-F5344CB8AC3E}">
        <p14:creationId xmlns:p14="http://schemas.microsoft.com/office/powerpoint/2010/main" val="39971299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 dirty="0"/>
              <a:t>EBDSE</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53</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53</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53</a:t>
            </a:fld>
            <a:endParaRPr lang="uk-UA" dirty="0"/>
          </a:p>
        </p:txBody>
      </p:sp>
      <p:sp>
        <p:nvSpPr>
          <p:cNvPr id="6" name="Shape 1855"/>
          <p:cNvSpPr txBox="1">
            <a:spLocks/>
          </p:cNvSpPr>
          <p:nvPr/>
        </p:nvSpPr>
        <p:spPr>
          <a:xfrm>
            <a:off x="457200" y="1123949"/>
            <a:ext cx="8229600" cy="34770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Core Assumptions around design include</a:t>
            </a:r>
            <a:endParaRPr lang="en-US" dirty="0" smtClean="0">
              <a:latin typeface="Helvetica Neue"/>
              <a:ea typeface="Helvetica Neue"/>
              <a:cs typeface="Helvetica Neue"/>
              <a:sym typeface="Helvetica Neue"/>
            </a:endParaRPr>
          </a:p>
          <a:p>
            <a:pPr marL="228600" indent="-228600">
              <a:buSzPts val="1600"/>
              <a:buFont typeface="Arial" pitchFamily="34" charset="0"/>
              <a:buChar char="•"/>
            </a:pPr>
            <a:r>
              <a:rPr lang="en-US" dirty="0" smtClean="0">
                <a:latin typeface="Helvetica Neue"/>
                <a:ea typeface="Helvetica Neue"/>
                <a:cs typeface="Helvetica Neue"/>
                <a:sym typeface="Helvetica Neue"/>
              </a:rPr>
              <a:t>Our customers want to be compelled by facts and evidence, not by ideas alone.</a:t>
            </a:r>
          </a:p>
          <a:p>
            <a:pPr marL="228600" indent="-228600">
              <a:buSzPts val="1600"/>
              <a:buFont typeface="Arial" pitchFamily="34" charset="0"/>
              <a:buChar char="•"/>
            </a:pPr>
            <a:r>
              <a:rPr lang="en-US" dirty="0" err="1" smtClean="0">
                <a:latin typeface="Helvetica Neue"/>
                <a:ea typeface="Helvetica Neue"/>
                <a:cs typeface="Helvetica Neue"/>
                <a:sym typeface="Helvetica Neue"/>
              </a:rPr>
              <a:t>DataStax</a:t>
            </a:r>
            <a:r>
              <a:rPr lang="en-US" dirty="0" smtClean="0">
                <a:latin typeface="Helvetica Neue"/>
                <a:ea typeface="Helvetica Neue"/>
                <a:cs typeface="Helvetica Neue"/>
                <a:sym typeface="Helvetica Neue"/>
              </a:rPr>
              <a:t> and our Customers can't afford to spend weeks or months building a custom testing harness for each opportunity just to establish product fit, relevancy, or scale. Establishing value should be as </a:t>
            </a:r>
            <a:r>
              <a:rPr lang="en-US" dirty="0" err="1" smtClean="0">
                <a:latin typeface="Helvetica Neue"/>
                <a:ea typeface="Helvetica Neue"/>
                <a:cs typeface="Helvetica Neue"/>
                <a:sym typeface="Helvetica Neue"/>
              </a:rPr>
              <a:t>loweffort</a:t>
            </a:r>
            <a:r>
              <a:rPr lang="en-US" dirty="0" smtClean="0">
                <a:latin typeface="Helvetica Neue"/>
                <a:ea typeface="Helvetica Neue"/>
                <a:cs typeface="Helvetica Neue"/>
                <a:sym typeface="Helvetica Neue"/>
              </a:rPr>
              <a:t> as we can make it.</a:t>
            </a:r>
          </a:p>
          <a:p>
            <a:pPr marL="228600" indent="-228600">
              <a:buSzPts val="1600"/>
              <a:buFont typeface="Arial" pitchFamily="34" charset="0"/>
              <a:buChar char="•"/>
            </a:pPr>
            <a:r>
              <a:rPr lang="en-US" dirty="0" smtClean="0">
                <a:latin typeface="Helvetica Neue"/>
                <a:ea typeface="Helvetica Neue"/>
                <a:cs typeface="Helvetica Neue"/>
                <a:sym typeface="Helvetica Neue"/>
              </a:rPr>
              <a:t>Analytic methods for establishing workload sizing are moot without data from real tests. Given the choice, real benchmark data is preferred to estimates.</a:t>
            </a:r>
            <a:endParaRPr lang="en-US" sz="1100" dirty="0" smtClean="0">
              <a:solidFill>
                <a:srgbClr val="333333"/>
              </a:solidFill>
              <a:highlight>
                <a:srgbClr val="FFFFFF"/>
              </a:highlight>
              <a:latin typeface="Calibri"/>
              <a:ea typeface="Calibri"/>
              <a:cs typeface="Calibri"/>
              <a:sym typeface="Calibri"/>
            </a:endParaRPr>
          </a:p>
          <a:p>
            <a:endParaRPr lang="en-US" dirty="0" smtClean="0">
              <a:latin typeface="Helvetica Neue"/>
              <a:ea typeface="Helvetica Neue"/>
              <a:cs typeface="Helvetica Neue"/>
              <a:sym typeface="Helvetica Neue"/>
            </a:endParaRPr>
          </a:p>
          <a:p>
            <a:r>
              <a:rPr lang="en-US" dirty="0" smtClean="0">
                <a:latin typeface="Helvetica Neue"/>
                <a:ea typeface="Helvetica Neue"/>
                <a:cs typeface="Helvetica Neue"/>
                <a:sym typeface="Helvetica Neue"/>
              </a:rPr>
              <a:t>Do simple things fast!</a:t>
            </a:r>
          </a:p>
          <a:p>
            <a:pPr marL="228600" indent="-228600">
              <a:buSzPts val="1400"/>
              <a:buFont typeface="Arial" pitchFamily="34" charset="0"/>
              <a:buChar char="•"/>
            </a:pPr>
            <a:r>
              <a:rPr lang="en-US" dirty="0" smtClean="0">
                <a:latin typeface="Helvetica Neue"/>
                <a:ea typeface="Helvetica Neue"/>
                <a:cs typeface="Helvetica Neue"/>
                <a:sym typeface="Helvetica Neue"/>
              </a:rPr>
              <a:t>Simple things should be simple. Complex things should be possible.</a:t>
            </a:r>
          </a:p>
          <a:p>
            <a:endParaRPr lang="en-US" dirty="0"/>
          </a:p>
        </p:txBody>
      </p:sp>
    </p:spTree>
    <p:extLst>
      <p:ext uri="{BB962C8B-B14F-4D97-AF65-F5344CB8AC3E}">
        <p14:creationId xmlns:p14="http://schemas.microsoft.com/office/powerpoint/2010/main" val="3997129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 dirty="0"/>
              <a:t>So What is EBDSE</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54</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54</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54</a:t>
            </a:fld>
            <a:endParaRPr lang="uk-UA" dirty="0"/>
          </a:p>
        </p:txBody>
      </p:sp>
      <p:sp>
        <p:nvSpPr>
          <p:cNvPr id="6" name="Shape 1862"/>
          <p:cNvSpPr txBox="1">
            <a:spLocks/>
          </p:cNvSpPr>
          <p:nvPr/>
        </p:nvSpPr>
        <p:spPr>
          <a:xfrm>
            <a:off x="457200" y="1123949"/>
            <a:ext cx="8229600" cy="34770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Clr>
                <a:schemeClr val="dk1"/>
              </a:buClr>
              <a:buFont typeface="Arial"/>
              <a:buNone/>
            </a:pPr>
            <a:r>
              <a:rPr lang="en-US" dirty="0" smtClean="0"/>
              <a:t>A </a:t>
            </a:r>
            <a:r>
              <a:rPr lang="en-US" i="1" dirty="0" smtClean="0"/>
              <a:t>single</a:t>
            </a:r>
            <a:r>
              <a:rPr lang="en-US" dirty="0" smtClean="0"/>
              <a:t> scriptable testing system that</a:t>
            </a:r>
          </a:p>
          <a:p>
            <a:pPr marL="228600" indent="-228600">
              <a:buSzPts val="1600"/>
              <a:buFont typeface="Arial" pitchFamily="34" charset="0"/>
              <a:buChar char="•"/>
            </a:pPr>
            <a:r>
              <a:rPr lang="en-US" dirty="0" smtClean="0"/>
              <a:t>Creates human readable data</a:t>
            </a:r>
          </a:p>
          <a:p>
            <a:pPr marL="228600" indent="-228600">
              <a:buSzPts val="1600"/>
              <a:buFont typeface="Arial" pitchFamily="34" charset="0"/>
              <a:buChar char="•"/>
            </a:pPr>
            <a:r>
              <a:rPr lang="en-US" dirty="0" smtClean="0"/>
              <a:t>Can validate a database design</a:t>
            </a:r>
          </a:p>
          <a:p>
            <a:pPr marL="228600" indent="-228600">
              <a:buSzPts val="1600"/>
              <a:buFont typeface="Arial" pitchFamily="34" charset="0"/>
              <a:buChar char="•"/>
            </a:pPr>
            <a:r>
              <a:rPr lang="en-US" dirty="0" smtClean="0"/>
              <a:t>Can provide load metrics</a:t>
            </a:r>
          </a:p>
          <a:p>
            <a:pPr marL="228600" indent="-228600">
              <a:buSzPts val="1600"/>
              <a:buFont typeface="Arial" pitchFamily="34" charset="0"/>
              <a:buChar char="•"/>
            </a:pPr>
            <a:r>
              <a:rPr lang="en-US" dirty="0" smtClean="0"/>
              <a:t>Test systems using CQL</a:t>
            </a:r>
          </a:p>
          <a:p>
            <a:pPr marL="228600" indent="-228600">
              <a:buSzPts val="1600"/>
              <a:buFont typeface="Arial" pitchFamily="34" charset="0"/>
              <a:buChar char="•"/>
            </a:pPr>
            <a:r>
              <a:rPr lang="en-US" dirty="0" smtClean="0"/>
              <a:t>Test systems using DSE graph</a:t>
            </a:r>
          </a:p>
          <a:p>
            <a:pPr marL="228600" indent="-228600">
              <a:buSzPts val="1600"/>
              <a:buFont typeface="Arial" pitchFamily="34" charset="0"/>
              <a:buChar char="•"/>
            </a:pPr>
            <a:r>
              <a:rPr lang="en-US" dirty="0" smtClean="0"/>
              <a:t>Because of the above two also</a:t>
            </a:r>
          </a:p>
          <a:p>
            <a:pPr marL="228600" lvl="1">
              <a:buSzPts val="1400"/>
            </a:pPr>
            <a:r>
              <a:rPr lang="en-US" dirty="0" smtClean="0"/>
              <a:t>-- Tests out DSE Search</a:t>
            </a:r>
          </a:p>
          <a:p>
            <a:pPr marL="228600" lvl="1">
              <a:buSzPts val="1400"/>
            </a:pPr>
            <a:r>
              <a:rPr lang="en-US" dirty="0" smtClean="0"/>
              <a:t>-- Provides Data to test DSE Analytics</a:t>
            </a:r>
          </a:p>
          <a:p>
            <a:pPr marL="457200" lvl="2">
              <a:buSzPts val="1200"/>
            </a:pPr>
            <a:r>
              <a:rPr lang="en-US" dirty="0" smtClean="0"/>
              <a:t>o  Does not write jobs for you</a:t>
            </a:r>
          </a:p>
          <a:p>
            <a:pPr marL="228600" indent="-228600">
              <a:buSzPts val="1600"/>
              <a:buFont typeface="Arial" pitchFamily="34" charset="0"/>
              <a:buChar char="•"/>
            </a:pPr>
            <a:r>
              <a:rPr lang="en-US" dirty="0" smtClean="0"/>
              <a:t>Is extensible</a:t>
            </a:r>
          </a:p>
          <a:p>
            <a:pPr marL="228600" lvl="1">
              <a:buSzPts val="1400"/>
            </a:pPr>
            <a:r>
              <a:rPr lang="en-US" dirty="0" smtClean="0"/>
              <a:t>-- Internal tool that is tracked in </a:t>
            </a:r>
            <a:r>
              <a:rPr lang="en-US" dirty="0" err="1" smtClean="0"/>
              <a:t>Jira</a:t>
            </a:r>
            <a:r>
              <a:rPr lang="en-US" dirty="0" smtClean="0"/>
              <a:t> where you can put in bug and feature requests</a:t>
            </a:r>
          </a:p>
          <a:p>
            <a:pPr marL="228600" indent="-228600">
              <a:buSzPts val="1600"/>
              <a:buFont typeface="Arial" pitchFamily="34" charset="0"/>
              <a:buChar char="•"/>
            </a:pPr>
            <a:r>
              <a:rPr lang="en-US" dirty="0" smtClean="0"/>
              <a:t>90% of the time you will not have to do any scripting</a:t>
            </a:r>
          </a:p>
          <a:p>
            <a:pPr marL="228600" lvl="1">
              <a:buSzPts val="1400"/>
            </a:pPr>
            <a:r>
              <a:rPr lang="en-US" dirty="0" smtClean="0"/>
              <a:t>-- Just custom </a:t>
            </a:r>
            <a:r>
              <a:rPr lang="en-US" dirty="0" err="1" smtClean="0"/>
              <a:t>yamls</a:t>
            </a:r>
            <a:r>
              <a:rPr lang="en-US" dirty="0" smtClean="0"/>
              <a:t> that reflect your data model</a:t>
            </a:r>
            <a:endParaRPr lang="en-US" dirty="0"/>
          </a:p>
        </p:txBody>
      </p:sp>
    </p:spTree>
    <p:extLst>
      <p:ext uri="{BB962C8B-B14F-4D97-AF65-F5344CB8AC3E}">
        <p14:creationId xmlns:p14="http://schemas.microsoft.com/office/powerpoint/2010/main" val="39971299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 dirty="0"/>
              <a:t>How do I get it?</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55</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55</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55</a:t>
            </a:fld>
            <a:endParaRPr lang="uk-UA" dirty="0"/>
          </a:p>
        </p:txBody>
      </p:sp>
      <p:sp>
        <p:nvSpPr>
          <p:cNvPr id="6" name="Shape 1869"/>
          <p:cNvSpPr txBox="1">
            <a:spLocks/>
          </p:cNvSpPr>
          <p:nvPr/>
        </p:nvSpPr>
        <p:spPr>
          <a:xfrm>
            <a:off x="457200" y="1123949"/>
            <a:ext cx="8229600" cy="34770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Clr>
                <a:schemeClr val="dk1"/>
              </a:buClr>
              <a:buFont typeface="Arial"/>
              <a:buNone/>
            </a:pPr>
            <a:r>
              <a:rPr lang="en-US" dirty="0" smtClean="0"/>
              <a:t>EBDSE is documented at</a:t>
            </a:r>
          </a:p>
          <a:p>
            <a:pPr marL="228600" indent="-228600">
              <a:buSzPts val="1600"/>
              <a:buFont typeface="Arial" pitchFamily="34" charset="0"/>
              <a:buChar char="•"/>
            </a:pPr>
            <a:r>
              <a:rPr lang="en-US" u="sng" dirty="0" smtClean="0">
                <a:solidFill>
                  <a:schemeClr val="hlink"/>
                </a:solidFill>
                <a:hlinkClick r:id="rId3"/>
              </a:rPr>
              <a:t>https://powertools.datastax.com</a:t>
            </a:r>
            <a:r>
              <a:rPr lang="en-US" dirty="0" smtClean="0"/>
              <a:t> </a:t>
            </a:r>
          </a:p>
          <a:p>
            <a:pPr marL="228600" lvl="1">
              <a:buSzPts val="1400"/>
            </a:pPr>
            <a:r>
              <a:rPr lang="en-US" dirty="0" smtClean="0"/>
              <a:t>-- Uses your </a:t>
            </a:r>
            <a:r>
              <a:rPr lang="en-US" dirty="0" err="1" smtClean="0"/>
              <a:t>DataStax</a:t>
            </a:r>
            <a:r>
              <a:rPr lang="en-US" dirty="0" smtClean="0"/>
              <a:t> academy login</a:t>
            </a:r>
          </a:p>
          <a:p>
            <a:pPr marL="228600" lvl="1">
              <a:buSzPts val="1400"/>
            </a:pPr>
            <a:r>
              <a:rPr lang="en-US" dirty="0" smtClean="0"/>
              <a:t>-- Contact Academy team if you can’t get access</a:t>
            </a:r>
          </a:p>
          <a:p>
            <a:pPr marL="228600" lvl="1">
              <a:buSzPts val="1400"/>
            </a:pPr>
            <a:r>
              <a:rPr lang="en-US" dirty="0" smtClean="0"/>
              <a:t>-- Also can get help on the command line</a:t>
            </a:r>
          </a:p>
          <a:p>
            <a:pPr marL="457200" lvl="2">
              <a:buSzPts val="1200"/>
            </a:pPr>
            <a:r>
              <a:rPr lang="en-US" dirty="0" smtClean="0"/>
              <a:t>o  ./</a:t>
            </a:r>
            <a:r>
              <a:rPr lang="en-US" dirty="0" err="1" smtClean="0"/>
              <a:t>ebdse</a:t>
            </a:r>
            <a:r>
              <a:rPr lang="en-US" dirty="0" smtClean="0"/>
              <a:t> help</a:t>
            </a:r>
          </a:p>
          <a:p>
            <a:pPr marL="457200" lvl="2">
              <a:buSzPts val="1200"/>
            </a:pPr>
            <a:r>
              <a:rPr lang="en-US" dirty="0" smtClean="0"/>
              <a:t>o  ./</a:t>
            </a:r>
            <a:r>
              <a:rPr lang="en-US" dirty="0" err="1" smtClean="0"/>
              <a:t>ebdse</a:t>
            </a:r>
            <a:r>
              <a:rPr lang="en-US" dirty="0" smtClean="0"/>
              <a:t> </a:t>
            </a:r>
            <a:r>
              <a:rPr lang="en-US" dirty="0" err="1" smtClean="0"/>
              <a:t>advancedhelp</a:t>
            </a:r>
            <a:endParaRPr lang="en-US" dirty="0" smtClean="0"/>
          </a:p>
          <a:p>
            <a:endParaRPr lang="en-US" dirty="0" smtClean="0"/>
          </a:p>
          <a:p>
            <a:r>
              <a:rPr lang="en-US" dirty="0" smtClean="0"/>
              <a:t>Has a slack channel for questions and comments</a:t>
            </a:r>
          </a:p>
          <a:p>
            <a:pPr marL="228600" indent="-228600">
              <a:buSzPts val="1600"/>
              <a:buFont typeface="Arial" pitchFamily="34" charset="0"/>
              <a:buChar char="•"/>
            </a:pPr>
            <a:r>
              <a:rPr lang="en-US" dirty="0" smtClean="0"/>
              <a:t>#</a:t>
            </a:r>
            <a:r>
              <a:rPr lang="en-US" dirty="0" err="1" smtClean="0"/>
              <a:t>ebdse</a:t>
            </a:r>
            <a:endParaRPr lang="en-US" dirty="0" smtClean="0"/>
          </a:p>
          <a:p>
            <a:endParaRPr lang="en-US" dirty="0" smtClean="0">
              <a:latin typeface="Helvetica Neue"/>
              <a:ea typeface="Helvetica Neue"/>
              <a:cs typeface="Helvetica Neue"/>
              <a:sym typeface="Helvetica Neue"/>
            </a:endParaRPr>
          </a:p>
          <a:p>
            <a:r>
              <a:rPr lang="en-US" dirty="0" smtClean="0">
                <a:latin typeface="Helvetica Neue"/>
                <a:ea typeface="Helvetica Neue"/>
                <a:cs typeface="Helvetica Neue"/>
                <a:sym typeface="Helvetica Neue"/>
              </a:rPr>
              <a:t>Download at</a:t>
            </a:r>
          </a:p>
          <a:p>
            <a:pPr marL="228600" indent="-228600">
              <a:buSzPts val="1600"/>
              <a:buFont typeface="Arial" pitchFamily="34" charset="0"/>
              <a:buChar char="•"/>
            </a:pPr>
            <a:r>
              <a:rPr lang="en-US" u="sng" dirty="0" smtClean="0">
                <a:solidFill>
                  <a:schemeClr val="hlink"/>
                </a:solidFill>
                <a:hlinkClick r:id="rId4"/>
              </a:rPr>
              <a:t>https://powertools.datastax.com/assets/</a:t>
            </a:r>
            <a:r>
              <a:rPr lang="en-US" dirty="0" smtClean="0"/>
              <a:t> </a:t>
            </a:r>
          </a:p>
          <a:p>
            <a:pPr marL="228600" indent="-228600">
              <a:buSzPts val="1600"/>
              <a:buFont typeface="Arial" pitchFamily="34" charset="0"/>
              <a:buChar char="•"/>
            </a:pPr>
            <a:r>
              <a:rPr lang="en-US" dirty="0" smtClean="0"/>
              <a:t>curl O</a:t>
            </a:r>
            <a:r>
              <a:rPr lang="en-US" dirty="0" smtClean="0">
                <a:uFill>
                  <a:noFill/>
                </a:uFill>
                <a:hlinkClick r:id="rId5"/>
              </a:rPr>
              <a:t> </a:t>
            </a:r>
            <a:r>
              <a:rPr lang="en-US" u="sng" dirty="0" smtClean="0">
                <a:solidFill>
                  <a:schemeClr val="hlink"/>
                </a:solidFill>
                <a:hlinkClick r:id="rId5"/>
              </a:rPr>
              <a:t>https://powertools.datastax.com/assets/ebdse</a:t>
            </a:r>
            <a:r>
              <a:rPr lang="en-US" dirty="0" smtClean="0"/>
              <a:t> u &lt;</a:t>
            </a:r>
            <a:r>
              <a:rPr lang="en-US" dirty="0" err="1" smtClean="0"/>
              <a:t>dsa</a:t>
            </a:r>
            <a:r>
              <a:rPr lang="en-US" dirty="0" smtClean="0"/>
              <a:t> account&gt;</a:t>
            </a:r>
          </a:p>
          <a:p>
            <a:endParaRPr lang="en-US" dirty="0"/>
          </a:p>
        </p:txBody>
      </p:sp>
    </p:spTree>
    <p:extLst>
      <p:ext uri="{BB962C8B-B14F-4D97-AF65-F5344CB8AC3E}">
        <p14:creationId xmlns:p14="http://schemas.microsoft.com/office/powerpoint/2010/main" val="25743776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 dirty="0"/>
              <a:t>Core Machinery</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56</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56</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56</a:t>
            </a:fld>
            <a:endParaRPr lang="uk-UA" dirty="0"/>
          </a:p>
        </p:txBody>
      </p:sp>
      <p:sp>
        <p:nvSpPr>
          <p:cNvPr id="6" name="Shape 1876"/>
          <p:cNvSpPr txBox="1">
            <a:spLocks/>
          </p:cNvSpPr>
          <p:nvPr/>
        </p:nvSpPr>
        <p:spPr>
          <a:xfrm>
            <a:off x="457200" y="1123949"/>
            <a:ext cx="8229600" cy="34770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Clr>
                <a:schemeClr val="dk1"/>
              </a:buClr>
              <a:buFont typeface="Arial"/>
              <a:buNone/>
            </a:pPr>
            <a:r>
              <a:rPr lang="en-US" dirty="0" err="1" smtClean="0"/>
              <a:t>PowerTools</a:t>
            </a:r>
            <a:r>
              <a:rPr lang="en-US" dirty="0" smtClean="0"/>
              <a:t> Core</a:t>
            </a:r>
          </a:p>
          <a:p>
            <a:pPr marL="228600" indent="-228600">
              <a:buSzPts val="1600"/>
              <a:buFont typeface="Arial" pitchFamily="34" charset="0"/>
              <a:buChar char="•"/>
            </a:pPr>
            <a:r>
              <a:rPr lang="en-US" dirty="0" err="1" smtClean="0"/>
              <a:t>EngineBlock</a:t>
            </a:r>
            <a:endParaRPr lang="en-US" dirty="0" smtClean="0"/>
          </a:p>
          <a:p>
            <a:pPr marL="457200" lvl="1" indent="-228600">
              <a:buSzPts val="1400"/>
              <a:buFontTx/>
              <a:buChar char="○"/>
            </a:pPr>
            <a:r>
              <a:rPr lang="en-US" dirty="0" smtClean="0"/>
              <a:t>Provides the core runtime</a:t>
            </a:r>
          </a:p>
          <a:p>
            <a:pPr marL="457200" lvl="1" indent="-228600">
              <a:buSzPts val="1400"/>
              <a:buFontTx/>
              <a:buChar char="○"/>
            </a:pPr>
            <a:r>
              <a:rPr lang="en-US" dirty="0" smtClean="0"/>
              <a:t>Docs  </a:t>
            </a:r>
            <a:r>
              <a:rPr lang="en-US" u="sng" dirty="0" smtClean="0">
                <a:solidFill>
                  <a:schemeClr val="hlink"/>
                </a:solidFill>
                <a:hlinkClick r:id="rId3"/>
              </a:rPr>
              <a:t>http://docs.engineblock.io/</a:t>
            </a:r>
            <a:r>
              <a:rPr lang="en-US" dirty="0" smtClean="0"/>
              <a:t> </a:t>
            </a:r>
          </a:p>
          <a:p>
            <a:pPr marL="228600" indent="-228600">
              <a:buSzPts val="1600"/>
              <a:buFont typeface="Arial" pitchFamily="34" charset="0"/>
              <a:buChar char="•"/>
            </a:pPr>
            <a:r>
              <a:rPr lang="en-US" dirty="0" err="1" smtClean="0"/>
              <a:t>VirtData</a:t>
            </a:r>
            <a:endParaRPr lang="en-US" dirty="0" smtClean="0"/>
          </a:p>
          <a:p>
            <a:pPr marL="457200" lvl="1" indent="-228600">
              <a:buSzPts val="1400"/>
              <a:buFontTx/>
              <a:buChar char="○"/>
              <a:tabLst>
                <a:tab pos="457200" algn="l"/>
              </a:tabLst>
            </a:pPr>
            <a:r>
              <a:rPr lang="en-US" dirty="0" smtClean="0"/>
              <a:t>Provides the generation of data</a:t>
            </a:r>
          </a:p>
          <a:p>
            <a:pPr marL="457200" lvl="1" indent="-228600">
              <a:buSzPts val="1400"/>
              <a:buFontTx/>
              <a:buChar char="○"/>
              <a:tabLst>
                <a:tab pos="457200" algn="l"/>
              </a:tabLst>
            </a:pPr>
            <a:r>
              <a:rPr lang="en-US" dirty="0" smtClean="0"/>
              <a:t>Docs available at </a:t>
            </a:r>
            <a:r>
              <a:rPr lang="en-US" u="sng" dirty="0" smtClean="0">
                <a:solidFill>
                  <a:schemeClr val="hlink"/>
                </a:solidFill>
                <a:hlinkClick r:id="rId4"/>
              </a:rPr>
              <a:t>http://docs.virtdata.io/</a:t>
            </a:r>
            <a:r>
              <a:rPr lang="en-US" dirty="0" smtClean="0"/>
              <a:t> </a:t>
            </a:r>
          </a:p>
          <a:p>
            <a:pPr marL="228600" indent="-228600">
              <a:buSzPts val="1600"/>
              <a:buFont typeface="Arial" pitchFamily="34" charset="0"/>
              <a:buChar char="•"/>
            </a:pPr>
            <a:r>
              <a:rPr lang="en-US" dirty="0" err="1" smtClean="0"/>
              <a:t>Github</a:t>
            </a:r>
            <a:endParaRPr lang="en-US" dirty="0" smtClean="0"/>
          </a:p>
          <a:p>
            <a:pPr marL="457200" lvl="1" indent="-228600">
              <a:buSzPts val="1400"/>
              <a:buFontTx/>
              <a:buChar char="○"/>
            </a:pPr>
            <a:r>
              <a:rPr lang="en-US" u="sng" dirty="0" smtClean="0">
                <a:solidFill>
                  <a:schemeClr val="hlink"/>
                </a:solidFill>
                <a:hlinkClick r:id="rId5"/>
              </a:rPr>
              <a:t>https://github.com/riptano/ebdse</a:t>
            </a:r>
            <a:r>
              <a:rPr lang="en-US" dirty="0" smtClean="0"/>
              <a:t> </a:t>
            </a:r>
          </a:p>
          <a:p>
            <a:pPr marL="457200" lvl="1" indent="-228600">
              <a:buSzPts val="1400"/>
              <a:buFontTx/>
              <a:buChar char="○"/>
            </a:pPr>
            <a:r>
              <a:rPr lang="en-US" u="sng" dirty="0" smtClean="0">
                <a:solidFill>
                  <a:schemeClr val="hlink"/>
                </a:solidFill>
                <a:hlinkClick r:id="rId6"/>
              </a:rPr>
              <a:t>https://github.com/engineblock/engineblock/</a:t>
            </a:r>
            <a:r>
              <a:rPr lang="en-US" dirty="0" smtClean="0"/>
              <a:t> </a:t>
            </a:r>
          </a:p>
          <a:p>
            <a:pPr marL="457200" lvl="1" indent="-228600">
              <a:buSzPts val="1400"/>
              <a:buFontTx/>
              <a:buChar char="○"/>
            </a:pPr>
            <a:r>
              <a:rPr lang="en-US" u="sng" dirty="0" smtClean="0">
                <a:solidFill>
                  <a:schemeClr val="hlink"/>
                </a:solidFill>
                <a:hlinkClick r:id="rId7"/>
              </a:rPr>
              <a:t>https://github.com/virtualdataset/virtdatajava</a:t>
            </a:r>
            <a:r>
              <a:rPr lang="en-US" dirty="0" smtClean="0"/>
              <a:t> </a:t>
            </a:r>
            <a:endParaRPr lang="en-US" dirty="0"/>
          </a:p>
        </p:txBody>
      </p:sp>
    </p:spTree>
    <p:extLst>
      <p:ext uri="{BB962C8B-B14F-4D97-AF65-F5344CB8AC3E}">
        <p14:creationId xmlns:p14="http://schemas.microsoft.com/office/powerpoint/2010/main" val="25743776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 dirty="0"/>
              <a:t>How do I run?</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57</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57</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57</a:t>
            </a:fld>
            <a:endParaRPr lang="uk-UA" dirty="0"/>
          </a:p>
        </p:txBody>
      </p:sp>
      <p:sp>
        <p:nvSpPr>
          <p:cNvPr id="6" name="Shape 1883"/>
          <p:cNvSpPr txBox="1">
            <a:spLocks/>
          </p:cNvSpPr>
          <p:nvPr/>
        </p:nvSpPr>
        <p:spPr>
          <a:xfrm>
            <a:off x="457200" y="1123949"/>
            <a:ext cx="8229600" cy="3477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Clr>
                <a:schemeClr val="dk1"/>
              </a:buClr>
              <a:buFont typeface="Arial"/>
              <a:buNone/>
            </a:pPr>
            <a:r>
              <a:rPr lang="en-US" dirty="0" smtClean="0"/>
              <a:t>Against default test </a:t>
            </a:r>
            <a:r>
              <a:rPr lang="en-US" dirty="0" err="1" smtClean="0"/>
              <a:t>keyspace</a:t>
            </a:r>
            <a:r>
              <a:rPr lang="en-US" dirty="0" smtClean="0"/>
              <a:t> (</a:t>
            </a:r>
            <a:r>
              <a:rPr lang="en-US" dirty="0" err="1" smtClean="0"/>
              <a:t>testks</a:t>
            </a:r>
            <a:r>
              <a:rPr lang="en-US" dirty="0" smtClean="0"/>
              <a:t>) and schema (telemetry)</a:t>
            </a:r>
          </a:p>
          <a:p>
            <a:pPr marL="228600" indent="-228600">
              <a:buSzPts val="1600"/>
              <a:buFont typeface="Arial" pitchFamily="34" charset="0"/>
              <a:buChar char="•"/>
            </a:pPr>
            <a:r>
              <a:rPr lang="en-US" dirty="0" smtClean="0"/>
              <a:t>Download </a:t>
            </a:r>
            <a:r>
              <a:rPr lang="en-US" dirty="0" err="1" smtClean="0"/>
              <a:t>ebdse</a:t>
            </a:r>
            <a:endParaRPr lang="en-US" dirty="0" smtClean="0"/>
          </a:p>
          <a:p>
            <a:pPr marL="228600" indent="-228600">
              <a:buSzPts val="1600"/>
              <a:buFont typeface="Arial" pitchFamily="34" charset="0"/>
              <a:buChar char="•"/>
            </a:pPr>
            <a:r>
              <a:rPr lang="en-US" dirty="0" smtClean="0"/>
              <a:t>Execute</a:t>
            </a:r>
          </a:p>
          <a:p>
            <a:pPr marL="457200" lvl="1" indent="-228600">
              <a:buClr>
                <a:srgbClr val="000000"/>
              </a:buClr>
              <a:buSzPts val="1200"/>
              <a:buFont typeface="Consolas"/>
              <a:buChar char="○"/>
            </a:pPr>
            <a:r>
              <a:rPr lang="en-US" sz="1200" dirty="0" smtClean="0">
                <a:latin typeface="Consolas"/>
                <a:ea typeface="Consolas"/>
                <a:cs typeface="Consolas"/>
                <a:sym typeface="Consolas"/>
              </a:rPr>
              <a:t>./</a:t>
            </a:r>
            <a:r>
              <a:rPr lang="en-US" sz="1200" dirty="0" err="1" smtClean="0">
                <a:latin typeface="Consolas"/>
                <a:ea typeface="Consolas"/>
                <a:cs typeface="Consolas"/>
                <a:sym typeface="Consolas"/>
              </a:rPr>
              <a:t>ebdse</a:t>
            </a:r>
            <a:r>
              <a:rPr lang="en-US" sz="1200" dirty="0" smtClean="0">
                <a:latin typeface="Consolas"/>
                <a:ea typeface="Consolas"/>
                <a:cs typeface="Consolas"/>
                <a:sym typeface="Consolas"/>
              </a:rPr>
              <a:t> v run type=</a:t>
            </a:r>
            <a:r>
              <a:rPr lang="en-US" sz="1200" dirty="0" err="1" smtClean="0">
                <a:latin typeface="Consolas"/>
                <a:ea typeface="Consolas"/>
                <a:cs typeface="Consolas"/>
                <a:sym typeface="Consolas"/>
              </a:rPr>
              <a:t>cql</a:t>
            </a:r>
            <a:r>
              <a:rPr lang="en-US" sz="1200" dirty="0" smtClean="0">
                <a:latin typeface="Consolas"/>
                <a:ea typeface="Consolas"/>
                <a:cs typeface="Consolas"/>
                <a:sym typeface="Consolas"/>
              </a:rPr>
              <a:t> </a:t>
            </a:r>
            <a:r>
              <a:rPr lang="en-US" sz="1200" dirty="0" err="1" smtClean="0">
                <a:latin typeface="Consolas"/>
                <a:ea typeface="Consolas"/>
                <a:cs typeface="Consolas"/>
                <a:sym typeface="Consolas"/>
              </a:rPr>
              <a:t>yaml</a:t>
            </a:r>
            <a:r>
              <a:rPr lang="en-US" sz="1200" dirty="0" smtClean="0">
                <a:latin typeface="Consolas"/>
                <a:ea typeface="Consolas"/>
                <a:cs typeface="Consolas"/>
                <a:sym typeface="Consolas"/>
              </a:rPr>
              <a:t>=telemetry/</a:t>
            </a:r>
            <a:r>
              <a:rPr lang="en-US" sz="1200" dirty="0" err="1" smtClean="0">
                <a:latin typeface="Consolas"/>
                <a:ea typeface="Consolas"/>
                <a:cs typeface="Consolas"/>
                <a:sym typeface="Consolas"/>
              </a:rPr>
              <a:t>telemetryschema.yaml</a:t>
            </a:r>
            <a:r>
              <a:rPr lang="en-US" sz="1200" dirty="0" smtClean="0">
                <a:latin typeface="Consolas"/>
                <a:ea typeface="Consolas"/>
                <a:cs typeface="Consolas"/>
                <a:sym typeface="Consolas"/>
              </a:rPr>
              <a:t> host=</a:t>
            </a:r>
            <a:r>
              <a:rPr lang="en-US" sz="1200" dirty="0" err="1" smtClean="0">
                <a:latin typeface="Consolas"/>
                <a:ea typeface="Consolas"/>
                <a:cs typeface="Consolas"/>
                <a:sym typeface="Consolas"/>
              </a:rPr>
              <a:t>localhost</a:t>
            </a:r>
            <a:endParaRPr lang="en-US" sz="1200" dirty="0" smtClean="0">
              <a:latin typeface="Consolas"/>
              <a:ea typeface="Consolas"/>
              <a:cs typeface="Consolas"/>
              <a:sym typeface="Consolas"/>
            </a:endParaRPr>
          </a:p>
          <a:p>
            <a:pPr marL="685800" lvl="2" indent="-228600">
              <a:buSzPts val="1200"/>
              <a:buFont typeface="Consolas"/>
              <a:buChar char="■"/>
            </a:pPr>
            <a:r>
              <a:rPr lang="en-US" dirty="0" smtClean="0"/>
              <a:t>This creates the </a:t>
            </a:r>
            <a:r>
              <a:rPr lang="en-US" dirty="0" err="1" smtClean="0"/>
              <a:t>keyspace</a:t>
            </a:r>
            <a:r>
              <a:rPr lang="en-US" dirty="0" smtClean="0"/>
              <a:t> and schema</a:t>
            </a:r>
            <a:endParaRPr lang="en-US" sz="1200" dirty="0" smtClean="0">
              <a:latin typeface="Consolas"/>
              <a:ea typeface="Consolas"/>
              <a:cs typeface="Consolas"/>
              <a:sym typeface="Consolas"/>
            </a:endParaRPr>
          </a:p>
          <a:p>
            <a:pPr marL="457200" lvl="1" indent="-228600">
              <a:buSzPts val="1200"/>
              <a:buFont typeface="Consolas"/>
              <a:buChar char="○"/>
            </a:pPr>
            <a:r>
              <a:rPr lang="en-US" sz="1200" dirty="0" smtClean="0">
                <a:latin typeface="Consolas"/>
                <a:ea typeface="Consolas"/>
                <a:cs typeface="Consolas"/>
                <a:sym typeface="Consolas"/>
              </a:rPr>
              <a:t>./</a:t>
            </a:r>
            <a:r>
              <a:rPr lang="en-US" sz="1200" dirty="0" err="1" smtClean="0">
                <a:latin typeface="Consolas"/>
                <a:ea typeface="Consolas"/>
                <a:cs typeface="Consolas"/>
                <a:sym typeface="Consolas"/>
              </a:rPr>
              <a:t>ebdse</a:t>
            </a:r>
            <a:r>
              <a:rPr lang="en-US" sz="1200" dirty="0" smtClean="0">
                <a:latin typeface="Consolas"/>
                <a:ea typeface="Consolas"/>
                <a:cs typeface="Consolas"/>
                <a:sym typeface="Consolas"/>
              </a:rPr>
              <a:t> v run alias=ops type=</a:t>
            </a:r>
            <a:r>
              <a:rPr lang="en-US" sz="1200" dirty="0" err="1" smtClean="0">
                <a:latin typeface="Consolas"/>
                <a:ea typeface="Consolas"/>
                <a:cs typeface="Consolas"/>
                <a:sym typeface="Consolas"/>
              </a:rPr>
              <a:t>cql</a:t>
            </a:r>
            <a:r>
              <a:rPr lang="en-US" sz="1200" dirty="0" smtClean="0">
                <a:latin typeface="Consolas"/>
                <a:ea typeface="Consolas"/>
                <a:cs typeface="Consolas"/>
                <a:sym typeface="Consolas"/>
              </a:rPr>
              <a:t> </a:t>
            </a:r>
            <a:r>
              <a:rPr lang="en-US" sz="1200" dirty="0" err="1" smtClean="0">
                <a:latin typeface="Consolas"/>
                <a:ea typeface="Consolas"/>
                <a:cs typeface="Consolas"/>
                <a:sym typeface="Consolas"/>
              </a:rPr>
              <a:t>yaml</a:t>
            </a:r>
            <a:r>
              <a:rPr lang="en-US" sz="1200" dirty="0" smtClean="0">
                <a:latin typeface="Consolas"/>
                <a:ea typeface="Consolas"/>
                <a:cs typeface="Consolas"/>
                <a:sym typeface="Consolas"/>
              </a:rPr>
              <a:t>=telemetry/</a:t>
            </a:r>
            <a:r>
              <a:rPr lang="en-US" sz="1200" dirty="0" err="1" smtClean="0">
                <a:latin typeface="Consolas"/>
                <a:ea typeface="Consolas"/>
                <a:cs typeface="Consolas"/>
                <a:sym typeface="Consolas"/>
              </a:rPr>
              <a:t>telemetryops.yaml</a:t>
            </a:r>
            <a:r>
              <a:rPr lang="en-US" sz="1200" dirty="0" smtClean="0">
                <a:latin typeface="Consolas"/>
                <a:ea typeface="Consolas"/>
                <a:cs typeface="Consolas"/>
                <a:sym typeface="Consolas"/>
              </a:rPr>
              <a:t> host=</a:t>
            </a:r>
            <a:r>
              <a:rPr lang="en-US" sz="1200" dirty="0" err="1" smtClean="0">
                <a:latin typeface="Consolas"/>
                <a:ea typeface="Consolas"/>
                <a:cs typeface="Consolas"/>
                <a:sym typeface="Consolas"/>
              </a:rPr>
              <a:t>localhost</a:t>
            </a:r>
            <a:r>
              <a:rPr lang="en-US" sz="1200" dirty="0" smtClean="0">
                <a:latin typeface="Consolas"/>
                <a:ea typeface="Consolas"/>
                <a:cs typeface="Consolas"/>
                <a:sym typeface="Consolas"/>
              </a:rPr>
              <a:t> cycles=1000</a:t>
            </a:r>
          </a:p>
          <a:p>
            <a:pPr marL="685800" lvl="2" indent="-228600">
              <a:buSzPts val="1200"/>
              <a:buFontTx/>
              <a:buChar char="■"/>
            </a:pPr>
            <a:r>
              <a:rPr lang="en-US" dirty="0" smtClean="0"/>
              <a:t>This runs a test with 1000 cycles, feel free to change the numbers</a:t>
            </a:r>
          </a:p>
          <a:p>
            <a:pPr marL="457200" lvl="1" indent="-228600">
              <a:buSzPts val="1400"/>
              <a:buFontTx/>
              <a:buChar char="○"/>
            </a:pPr>
            <a:r>
              <a:rPr lang="en-US" dirty="0" smtClean="0"/>
              <a:t>Read the results</a:t>
            </a:r>
          </a:p>
          <a:p>
            <a:pPr marL="685800" lvl="2" indent="-228600">
              <a:buSzPts val="1200"/>
              <a:buFontTx/>
              <a:buChar char="■"/>
            </a:pPr>
            <a:r>
              <a:rPr lang="en-US" dirty="0" smtClean="0"/>
              <a:t>Some results on command line</a:t>
            </a:r>
          </a:p>
          <a:p>
            <a:pPr marL="685800" lvl="2" indent="-228600">
              <a:buSzPts val="1200"/>
              <a:buFontTx/>
              <a:buChar char="■"/>
            </a:pPr>
            <a:r>
              <a:rPr lang="en-US" dirty="0" smtClean="0"/>
              <a:t>Detailed Output in scenario*.log</a:t>
            </a:r>
          </a:p>
          <a:p>
            <a:pPr marL="228600" indent="-228600">
              <a:buSzPts val="1600"/>
              <a:buFont typeface="Arial" pitchFamily="34" charset="0"/>
              <a:buChar char="•"/>
            </a:pPr>
            <a:r>
              <a:rPr lang="en-US" u="sng" dirty="0" smtClean="0">
                <a:solidFill>
                  <a:schemeClr val="hlink"/>
                </a:solidFill>
                <a:hlinkClick r:id="rId3"/>
              </a:rPr>
              <a:t>https://powertools.datastax.com/book/intro/quickstart/</a:t>
            </a:r>
            <a:r>
              <a:rPr lang="en-US" dirty="0" smtClean="0"/>
              <a:t> </a:t>
            </a:r>
          </a:p>
          <a:p>
            <a:pPr marL="228600" indent="-228600">
              <a:buSzPts val="1600"/>
              <a:buFont typeface="Arial" pitchFamily="34" charset="0"/>
              <a:buChar char="•"/>
            </a:pPr>
            <a:r>
              <a:rPr lang="en-US" dirty="0" smtClean="0"/>
              <a:t>Example </a:t>
            </a:r>
            <a:r>
              <a:rPr lang="en-US" dirty="0" err="1" smtClean="0"/>
              <a:t>yaml</a:t>
            </a:r>
            <a:r>
              <a:rPr lang="en-US" dirty="0" smtClean="0"/>
              <a:t> files</a:t>
            </a:r>
          </a:p>
          <a:p>
            <a:pPr marL="457200" lvl="1" indent="-228600">
              <a:buSzPts val="1400"/>
              <a:buFontTx/>
              <a:buChar char="○"/>
            </a:pPr>
            <a:r>
              <a:rPr lang="en-US" u="sng" dirty="0" smtClean="0">
                <a:solidFill>
                  <a:schemeClr val="hlink"/>
                </a:solidFill>
                <a:hlinkClick r:id="rId4"/>
              </a:rPr>
              <a:t>https://github.com/riptano/ebdse/tree/master/ebdse/src/main/resources/activities</a:t>
            </a:r>
            <a:r>
              <a:rPr lang="en-US" dirty="0" smtClean="0"/>
              <a:t> </a:t>
            </a:r>
          </a:p>
          <a:p>
            <a:pPr>
              <a:buClr>
                <a:schemeClr val="dk1"/>
              </a:buClr>
              <a:buFont typeface="Arial"/>
              <a:buNone/>
            </a:pPr>
            <a:endParaRPr lang="en-US" dirty="0"/>
          </a:p>
        </p:txBody>
      </p:sp>
    </p:spTree>
    <p:extLst>
      <p:ext uri="{BB962C8B-B14F-4D97-AF65-F5344CB8AC3E}">
        <p14:creationId xmlns:p14="http://schemas.microsoft.com/office/powerpoint/2010/main" val="2574377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 dirty="0"/>
              <a:t>Look at the command help for cql</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58</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58</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58</a:t>
            </a:fld>
            <a:endParaRPr lang="uk-UA" dirty="0"/>
          </a:p>
        </p:txBody>
      </p:sp>
      <p:sp>
        <p:nvSpPr>
          <p:cNvPr id="6" name="Shape 1890"/>
          <p:cNvSpPr txBox="1">
            <a:spLocks/>
          </p:cNvSpPr>
          <p:nvPr/>
        </p:nvSpPr>
        <p:spPr>
          <a:xfrm>
            <a:off x="728662" y="1209674"/>
            <a:ext cx="5457825" cy="228362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Clr>
                <a:schemeClr val="dk1"/>
              </a:buClr>
              <a:buFont typeface="Arial"/>
              <a:buNone/>
            </a:pPr>
            <a:r>
              <a:rPr lang="en-US" dirty="0" smtClean="0"/>
              <a:t>./</a:t>
            </a:r>
            <a:r>
              <a:rPr lang="en-US" dirty="0" err="1" smtClean="0"/>
              <a:t>ebdse</a:t>
            </a:r>
            <a:r>
              <a:rPr lang="en-US" dirty="0" smtClean="0"/>
              <a:t> help </a:t>
            </a:r>
            <a:r>
              <a:rPr lang="en-US" dirty="0" err="1" smtClean="0"/>
              <a:t>cql</a:t>
            </a:r>
            <a:endParaRPr lang="en-US" dirty="0" smtClean="0"/>
          </a:p>
          <a:p>
            <a:pPr marL="228600" indent="-228600">
              <a:buSzPts val="1600"/>
              <a:buFont typeface="Arial" pitchFamily="34" charset="0"/>
              <a:buChar char="•"/>
            </a:pPr>
            <a:r>
              <a:rPr lang="en-US" dirty="0" smtClean="0"/>
              <a:t>Note all the options</a:t>
            </a:r>
          </a:p>
          <a:p>
            <a:pPr marL="228600" indent="-228600">
              <a:buSzPts val="1600"/>
              <a:buFont typeface="Arial" pitchFamily="34" charset="0"/>
              <a:buChar char="•"/>
            </a:pPr>
            <a:r>
              <a:rPr lang="en-US" dirty="0" smtClean="0"/>
              <a:t>Note the example </a:t>
            </a:r>
            <a:r>
              <a:rPr lang="en-US" dirty="0" err="1" smtClean="0"/>
              <a:t>yaml</a:t>
            </a:r>
            <a:r>
              <a:rPr lang="en-US" dirty="0" smtClean="0"/>
              <a:t> file for a custom table setup</a:t>
            </a:r>
            <a:endParaRPr lang="en-US" dirty="0"/>
          </a:p>
        </p:txBody>
      </p:sp>
    </p:spTree>
    <p:extLst>
      <p:ext uri="{BB962C8B-B14F-4D97-AF65-F5344CB8AC3E}">
        <p14:creationId xmlns:p14="http://schemas.microsoft.com/office/powerpoint/2010/main" val="25743776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r>
              <a:rPr lang="en-US" dirty="0" smtClean="0"/>
              <a:t>0000-DTSE-Cloud-6260-DU-60-</a:t>
            </a:r>
            <a:fld id="{5A6FB346-E907-314D-8DE1-ECD2B2B6AA1B}" type="slidenum">
              <a:rPr lang="uk-UA" smtClean="0"/>
              <a:pPr/>
              <a:t>59</a:t>
            </a:fld>
            <a:endParaRPr lang="uk-UA" dirty="0"/>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3228709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Just </a:t>
            </a:r>
            <a:r>
              <a:rPr lang="en-US" dirty="0" err="1" smtClean="0"/>
              <a:t>RightScale</a:t>
            </a:r>
            <a:r>
              <a:rPr lang="en-US" dirty="0" smtClean="0"/>
              <a:t>:</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6</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6</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6</a:t>
            </a:fld>
            <a:endParaRPr lang="uk-UA" dirty="0"/>
          </a:p>
        </p:txBody>
      </p:sp>
    </p:spTree>
    <p:extLst>
      <p:ext uri="{BB962C8B-B14F-4D97-AF65-F5344CB8AC3E}">
        <p14:creationId xmlns:p14="http://schemas.microsoft.com/office/powerpoint/2010/main" val="3732676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RightScale</a:t>
            </a:r>
            <a:r>
              <a:rPr lang="en-US" dirty="0" smtClean="0"/>
              <a:t> Overview:</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7</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7</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7</a:t>
            </a:fld>
            <a:endParaRPr lang="uk-UA" dirty="0"/>
          </a:p>
        </p:txBody>
      </p:sp>
      <p:sp>
        <p:nvSpPr>
          <p:cNvPr id="2" name="TextBox 1"/>
          <p:cNvSpPr txBox="1"/>
          <p:nvPr/>
        </p:nvSpPr>
        <p:spPr>
          <a:xfrm>
            <a:off x="457200" y="1081096"/>
            <a:ext cx="4303986" cy="3139321"/>
          </a:xfrm>
          <a:prstGeom prst="rect">
            <a:avLst/>
          </a:prstGeom>
          <a:noFill/>
        </p:spPr>
        <p:txBody>
          <a:bodyPr wrap="square" rtlCol="0">
            <a:spAutoFit/>
          </a:bodyPr>
          <a:lstStyle/>
          <a:p>
            <a:pPr marL="231775" indent="-231775">
              <a:buFont typeface="Arial" pitchFamily="34" charset="0"/>
              <a:buChar char="•"/>
            </a:pPr>
            <a:r>
              <a:rPr lang="en-US" sz="1800" dirty="0"/>
              <a:t>Management layer for per person usage tracking</a:t>
            </a:r>
          </a:p>
          <a:p>
            <a:pPr marL="231775" indent="-231775">
              <a:buFont typeface="Arial" pitchFamily="34" charset="0"/>
              <a:buChar char="•"/>
            </a:pPr>
            <a:r>
              <a:rPr lang="en-US" sz="1800" dirty="0"/>
              <a:t>Two layers of access, </a:t>
            </a:r>
            <a:r>
              <a:rPr lang="en-US" sz="1800" dirty="0" err="1"/>
              <a:t>RightScale</a:t>
            </a:r>
            <a:r>
              <a:rPr lang="en-US" sz="1800" dirty="0"/>
              <a:t> console and </a:t>
            </a:r>
            <a:r>
              <a:rPr lang="en-US" sz="1800" dirty="0" err="1"/>
              <a:t>RightScale</a:t>
            </a:r>
            <a:r>
              <a:rPr lang="en-US" sz="1800" dirty="0"/>
              <a:t> “Self Service”</a:t>
            </a:r>
          </a:p>
          <a:p>
            <a:pPr marL="231775" indent="-231775">
              <a:buFont typeface="Arial" pitchFamily="34" charset="0"/>
              <a:buChar char="•"/>
            </a:pPr>
            <a:r>
              <a:rPr lang="en-US" sz="1800" dirty="0" err="1"/>
              <a:t>Highlevel</a:t>
            </a:r>
            <a:r>
              <a:rPr lang="en-US" sz="1800" dirty="0"/>
              <a:t> instance / Cluster / Deployment dashboards</a:t>
            </a:r>
          </a:p>
          <a:p>
            <a:pPr marL="231775" indent="-231775">
              <a:buFont typeface="Arial" pitchFamily="34" charset="0"/>
              <a:buChar char="•"/>
            </a:pPr>
            <a:r>
              <a:rPr lang="en-US" sz="1800" dirty="0"/>
              <a:t>Deploys on GCE or AWS</a:t>
            </a:r>
          </a:p>
          <a:p>
            <a:pPr marL="231775" indent="-231775">
              <a:buFont typeface="Arial" pitchFamily="34" charset="0"/>
              <a:buChar char="•"/>
            </a:pPr>
            <a:r>
              <a:rPr lang="en-US" sz="1800" dirty="0"/>
              <a:t>Various teams have built some templates to utilize</a:t>
            </a:r>
          </a:p>
          <a:p>
            <a:pPr defTabSz="231775"/>
            <a:r>
              <a:rPr lang="en-US" sz="1800" dirty="0" smtClean="0"/>
              <a:t>		-- The </a:t>
            </a:r>
            <a:r>
              <a:rPr lang="en-US" sz="1800" dirty="0"/>
              <a:t>workshop template is an </a:t>
            </a:r>
            <a:endParaRPr lang="en-US" sz="1800" dirty="0" smtClean="0"/>
          </a:p>
          <a:p>
            <a:pPr defTabSz="231775"/>
            <a:r>
              <a:rPr lang="en-US" sz="1800" dirty="0"/>
              <a:t>	</a:t>
            </a:r>
            <a:r>
              <a:rPr lang="en-US" sz="1800" dirty="0" smtClean="0"/>
              <a:t>		example </a:t>
            </a:r>
            <a:r>
              <a:rPr lang="en-US" sz="1800" dirty="0"/>
              <a:t>of one</a:t>
            </a:r>
            <a:endParaRPr lang="en-US" sz="1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898" y="1926370"/>
            <a:ext cx="3289902" cy="745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7252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Logging in to </a:t>
            </a:r>
            <a:r>
              <a:rPr lang="en-US" dirty="0" err="1"/>
              <a:t>RightScale</a:t>
            </a:r>
            <a:r>
              <a:rPr lang="en-US" dirty="0"/>
              <a:t>:</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8</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8</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8</a:t>
            </a:fld>
            <a:endParaRPr lang="uk-UA" dirty="0"/>
          </a:p>
        </p:txBody>
      </p:sp>
      <p:sp>
        <p:nvSpPr>
          <p:cNvPr id="8" name="Content Placeholder 2"/>
          <p:cNvSpPr txBox="1">
            <a:spLocks/>
          </p:cNvSpPr>
          <p:nvPr/>
        </p:nvSpPr>
        <p:spPr>
          <a:xfrm>
            <a:off x="207108" y="1120775"/>
            <a:ext cx="3419230" cy="351766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Current as of 2018/06/30-</a:t>
            </a:r>
          </a:p>
          <a:p>
            <a:pPr marL="231775" indent="-231775">
              <a:buFont typeface="Arial" pitchFamily="34" charset="0"/>
              <a:buChar char="•"/>
            </a:pPr>
            <a:r>
              <a:rPr lang="en-US" dirty="0" smtClean="0"/>
              <a:t>You should have automatically been given a </a:t>
            </a:r>
            <a:r>
              <a:rPr lang="en-US" dirty="0" err="1" smtClean="0"/>
              <a:t>RightScale</a:t>
            </a:r>
            <a:r>
              <a:rPr lang="en-US" dirty="0" smtClean="0"/>
              <a:t> account and been notified of same via email at time of hire. See image at right-</a:t>
            </a:r>
          </a:p>
          <a:p>
            <a:pPr marL="231775" indent="-231775">
              <a:buFont typeface="Arial" pitchFamily="34" charset="0"/>
              <a:buChar char="•"/>
            </a:pPr>
            <a:r>
              <a:rPr lang="en-US" dirty="0" smtClean="0"/>
              <a:t>If not, perhaps try,</a:t>
            </a:r>
          </a:p>
          <a:p>
            <a:pPr marL="231775" indent="-231775" defTabSz="230188"/>
            <a:r>
              <a:rPr lang="en-US" dirty="0" smtClean="0"/>
              <a:t>			nicko.garibay@datastax.com</a:t>
            </a:r>
          </a:p>
          <a:p>
            <a:pPr marL="231775" indent="-231775">
              <a:buFont typeface="Arial" pitchFamily="34" charset="0"/>
              <a:buChar char="•"/>
            </a:pPr>
            <a:r>
              <a:rPr lang="en-US" dirty="0" smtClean="0"/>
              <a:t>If not, consult your manager</a:t>
            </a:r>
          </a:p>
          <a:p>
            <a:pPr marL="231775" indent="-231775">
              <a:buFont typeface="Arial" pitchFamily="34" charset="0"/>
              <a:buChar char="•"/>
            </a:pPr>
            <a:endParaRPr lang="en-US" dirty="0" smtClean="0"/>
          </a:p>
          <a:p>
            <a:pPr marL="231775" indent="-231775">
              <a:buFont typeface="Arial" pitchFamily="34" charset="0"/>
              <a:buChar char="•"/>
            </a:pPr>
            <a:r>
              <a:rPr lang="en-US" dirty="0" err="1" smtClean="0"/>
              <a:t>RightScale</a:t>
            </a:r>
            <a:r>
              <a:rPr lang="en-US" dirty="0" smtClean="0"/>
              <a:t> login </a:t>
            </a:r>
            <a:r>
              <a:rPr lang="en-US" dirty="0" err="1" smtClean="0"/>
              <a:t>Url</a:t>
            </a:r>
            <a:r>
              <a:rPr lang="en-US" dirty="0" smtClean="0"/>
              <a:t>, https://login.rightscale.com/login/session/new</a:t>
            </a:r>
            <a:endParaRPr lang="en-US" dirty="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32" y="1304619"/>
            <a:ext cx="5211919" cy="287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4131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‘Bill-to’ modal dialog:</a:t>
            </a:r>
            <a:endParaRPr lang="en-US" dirty="0"/>
          </a:p>
        </p:txBody>
      </p:sp>
      <p:sp>
        <p:nvSpPr>
          <p:cNvPr id="4" name="Slide Number Placeholder 3"/>
          <p:cNvSpPr>
            <a:spLocks noGrp="1"/>
          </p:cNvSpPr>
          <p:nvPr>
            <p:ph type="sldNum" sz="quarter" idx="11"/>
          </p:nvPr>
        </p:nvSpPr>
        <p:spPr/>
        <p:txBody>
          <a:bodyPr/>
          <a:lstStyle/>
          <a:p>
            <a:r>
              <a:rPr lang="en-US" dirty="0" smtClean="0"/>
              <a:t>0000-DTSE-Cloud-6260-DU-60-</a:t>
            </a:r>
            <a:fld id="{5A6FB346-E907-314D-8DE1-ECD2B2B6AA1B}" type="slidenum">
              <a:rPr lang="uk-UA" smtClean="0"/>
              <a:pPr/>
              <a:t>9</a:t>
            </a:fld>
            <a:endParaRPr lang="uk-UA" dirty="0"/>
          </a:p>
        </p:txBody>
      </p:sp>
      <p:sp>
        <p:nvSpPr>
          <p:cNvPr id="7"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9</a:t>
            </a:fld>
            <a:endParaRPr lang="uk-UA" dirty="0"/>
          </a:p>
        </p:txBody>
      </p:sp>
      <p:sp>
        <p:nvSpPr>
          <p:cNvPr id="9" name="Slide Number Placeholder 2"/>
          <p:cNvSpPr txBox="1">
            <a:spLocks/>
          </p:cNvSpPr>
          <p:nvPr/>
        </p:nvSpPr>
        <p:spPr>
          <a:xfrm>
            <a:off x="99060" y="4789170"/>
            <a:ext cx="429006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2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smtClean="0"/>
              <a:t>0000-DTSE-Cloud-6260-DU-60-</a:t>
            </a:r>
            <a:fld id="{5A6FB346-E907-314D-8DE1-ECD2B2B6AA1B}" type="slidenum">
              <a:rPr lang="uk-UA" smtClean="0"/>
              <a:pPr/>
              <a:t>9</a:t>
            </a:fld>
            <a:endParaRPr lang="uk-UA" dirty="0"/>
          </a:p>
        </p:txBody>
      </p:sp>
      <p:sp>
        <p:nvSpPr>
          <p:cNvPr id="6" name="Content Placeholder 2"/>
          <p:cNvSpPr txBox="1">
            <a:spLocks/>
          </p:cNvSpPr>
          <p:nvPr/>
        </p:nvSpPr>
        <p:spPr>
          <a:xfrm>
            <a:off x="4267200" y="1581578"/>
            <a:ext cx="4419600" cy="2099163"/>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7013" indent="-227013">
              <a:buFont typeface="Arial" pitchFamily="34" charset="0"/>
              <a:buChar char="•"/>
            </a:pPr>
            <a:r>
              <a:rPr lang="en-US" sz="1600" dirty="0" smtClean="0"/>
              <a:t>After username password pair verification, you will receive a modal display asking you to select one of possibly several cost centers to bill your activity to.</a:t>
            </a:r>
          </a:p>
          <a:p>
            <a:pPr marL="227013" indent="-227013">
              <a:buFont typeface="Arial" pitchFamily="34" charset="0"/>
              <a:buChar char="•"/>
            </a:pPr>
            <a:r>
              <a:rPr lang="en-US" sz="1600" dirty="0" smtClean="0"/>
              <a:t>The display on the left displays only one such option.</a:t>
            </a:r>
          </a:p>
          <a:p>
            <a:pPr marL="227013" indent="-227013">
              <a:buFont typeface="Arial" pitchFamily="34" charset="0"/>
              <a:buChar char="•"/>
            </a:pPr>
            <a:r>
              <a:rPr lang="en-US" sz="1600" dirty="0" smtClean="0"/>
              <a:t>Click the correct account listing to proceed.</a:t>
            </a:r>
            <a:endParaRPr lang="en-US" sz="16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323" y="1483458"/>
            <a:ext cx="2924175" cy="268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3112350"/>
      </p:ext>
    </p:extLst>
  </p:cSld>
  <p:clrMapOvr>
    <a:masterClrMapping/>
  </p:clrMapOvr>
</p:sld>
</file>

<file path=ppt/theme/theme1.xml><?xml version="1.0" encoding="utf-8"?>
<a:theme xmlns:a="http://schemas.openxmlformats.org/drawingml/2006/main" name="DataStax_Template_Widescreen">
  <a:themeElements>
    <a:clrScheme name="DataStax 2018">
      <a:dk1>
        <a:srgbClr val="000000"/>
      </a:dk1>
      <a:lt1>
        <a:srgbClr val="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007997"/>
      </a:hlink>
      <a:folHlink>
        <a:srgbClr val="374C5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mtClean="0"/>
        </a:defPPr>
      </a:lstStyle>
    </a:txDef>
  </a:objectDefaults>
  <a:extraClrSchemeLst/>
  <a:extLst>
    <a:ext uri="{05A4C25C-085E-4340-85A3-A5531E510DB2}">
      <thm15:themeFamily xmlns:thm15="http://schemas.microsoft.com/office/thememl/2012/main" xmlns="" name="DataStax 2018" id="{D3827187-BCD1-524E-827E-1B9956023528}" vid="{205F31E9-C290-354E-9C88-283432D4769B}"/>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DataStax 2018_FINAL PPT Template</Template>
  <TotalTime>1372</TotalTime>
  <Words>3563</Words>
  <Application>Microsoft Office PowerPoint</Application>
  <PresentationFormat>On-screen Show (16:9)</PresentationFormat>
  <Paragraphs>642</Paragraphs>
  <Slides>59</Slides>
  <Notes>59</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DataStax_Template_Widescreen</vt:lpstr>
      <vt:lpstr>Discussion Unit:</vt:lpstr>
      <vt:lpstr>Discussion Lab:</vt:lpstr>
      <vt:lpstr>Cloud, Why: Discuss-</vt:lpstr>
      <vt:lpstr>End of Discussion Lab:</vt:lpstr>
      <vt:lpstr>Available to You:</vt:lpstr>
      <vt:lpstr>Just RightScale:</vt:lpstr>
      <vt:lpstr>RightScale Overview:</vt:lpstr>
      <vt:lpstr>Logging in to RightScale:</vt:lpstr>
      <vt:lpstr>‘Bill-to’ modal dialog:</vt:lpstr>
      <vt:lpstr>So again ..</vt:lpstr>
      <vt:lpstr>Step 1: Deployments +New</vt:lpstr>
      <vt:lpstr>Step 2: Identify this deployment</vt:lpstr>
      <vt:lpstr>RightScale terminology: Deployment</vt:lpstr>
      <vt:lpstr>Step 3: Create an array of servers deployment </vt:lpstr>
      <vt:lpstr>RightScale terminology: Server Template</vt:lpstr>
      <vt:lpstr>Step 4: Select a server template type</vt:lpstr>
      <vt:lpstr>Step 5: Server Details</vt:lpstr>
      <vt:lpstr>Step 5: continued</vt:lpstr>
      <vt:lpstr>Step 5: continued, continued</vt:lpstr>
      <vt:lpstr>RightScale terminology: Security Group</vt:lpstr>
      <vt:lpstr>Step 5: final</vt:lpstr>
      <vt:lpstr>Step 6: Number of servers, and more.</vt:lpstr>
      <vt:lpstr>Result of Step 6, and getting around:</vt:lpstr>
      <vt:lpstr>Security Group (firewall rules): checking</vt:lpstr>
      <vt:lpstr>Server array status screen:</vt:lpstr>
      <vt:lpstr>Status, next steps:</vt:lpstr>
      <vt:lpstr>Logging into box 1: Getting the SSH Key</vt:lpstr>
      <vt:lpstr>Logging into box 1: Copying the key value</vt:lpstr>
      <vt:lpstr>Logging into box 1: Get the public IP address</vt:lpstr>
      <vt:lpstr>Logging into box 1: ssh</vt:lpstr>
      <vt:lpstr>Go forth and prosper-</vt:lpstr>
      <vt:lpstr>Shutting this all down:</vt:lpstr>
      <vt:lpstr>Shutting this all down: Confirming</vt:lpstr>
      <vt:lpstr>Just CTool:</vt:lpstr>
      <vt:lpstr>CTool</vt:lpstr>
      <vt:lpstr>CTOOL (cont)</vt:lpstr>
      <vt:lpstr>CTOOL Requirements</vt:lpstr>
      <vt:lpstr>Create .automaton.conf in Your Home Directory</vt:lpstr>
      <vt:lpstr>Basic CTOOL Use</vt:lpstr>
      <vt:lpstr>Getting Info</vt:lpstr>
      <vt:lpstr>Cluster ‘type’</vt:lpstr>
      <vt:lpstr>Adding Complexity</vt:lpstr>
      <vt:lpstr>Accessing your Servers</vt:lpstr>
      <vt:lpstr>Command Line</vt:lpstr>
      <vt:lpstr>Building environments quickly</vt:lpstr>
      <vt:lpstr>Getting Help-</vt:lpstr>
      <vt:lpstr>Final on CTool:</vt:lpstr>
      <vt:lpstr>Final on CTool:</vt:lpstr>
      <vt:lpstr>Just Power Tools, EBDSE:</vt:lpstr>
      <vt:lpstr>Power Tools</vt:lpstr>
      <vt:lpstr>Introduction to EBDSE</vt:lpstr>
      <vt:lpstr>EBDSE</vt:lpstr>
      <vt:lpstr>EBDSE</vt:lpstr>
      <vt:lpstr>So What is EBDSE</vt:lpstr>
      <vt:lpstr>How do I get it?</vt:lpstr>
      <vt:lpstr>Core Machinery</vt:lpstr>
      <vt:lpstr>How do I run?</vt:lpstr>
      <vt:lpstr>Look at the command help for cql</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Yen Wolf</dc:creator>
  <cp:keywords/>
  <dc:description/>
  <cp:lastModifiedBy>default</cp:lastModifiedBy>
  <cp:revision>102</cp:revision>
  <dcterms:created xsi:type="dcterms:W3CDTF">2018-03-30T00:33:11Z</dcterms:created>
  <dcterms:modified xsi:type="dcterms:W3CDTF">2018-07-01T23:00:36Z</dcterms:modified>
  <cp:category/>
</cp:coreProperties>
</file>